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2"/>
  </p:handoutMasterIdLst>
  <p:sldIdLst>
    <p:sldId id="257" r:id="rId2"/>
    <p:sldId id="282" r:id="rId3"/>
    <p:sldId id="263" r:id="rId4"/>
    <p:sldId id="264" r:id="rId5"/>
    <p:sldId id="313" r:id="rId6"/>
    <p:sldId id="266" r:id="rId7"/>
    <p:sldId id="314" r:id="rId8"/>
    <p:sldId id="318" r:id="rId9"/>
    <p:sldId id="324" r:id="rId10"/>
    <p:sldId id="325" r:id="rId11"/>
    <p:sldId id="310" r:id="rId12"/>
    <p:sldId id="316" r:id="rId13"/>
    <p:sldId id="320" r:id="rId14"/>
    <p:sldId id="322" r:id="rId15"/>
    <p:sldId id="326" r:id="rId16"/>
    <p:sldId id="323" r:id="rId17"/>
    <p:sldId id="327" r:id="rId18"/>
    <p:sldId id="328" r:id="rId19"/>
    <p:sldId id="329" r:id="rId20"/>
    <p:sldId id="302" r:id="rId21"/>
  </p:sldIdLst>
  <p:sldSz cx="9144000" cy="6858000" type="screen4x3"/>
  <p:notesSz cx="6810375" cy="9942513"/>
  <p:defaultTextStyle>
    <a:defPPr>
      <a:defRPr lang="sv-S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214" autoAdjust="0"/>
    <p:restoredTop sz="98164" autoAdjust="0"/>
  </p:normalViewPr>
  <p:slideViewPr>
    <p:cSldViewPr>
      <p:cViewPr>
        <p:scale>
          <a:sx n="71" d="100"/>
          <a:sy n="71" d="100"/>
        </p:scale>
        <p:origin x="-888" y="-9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8F409B-4ED1-470D-A43A-8A54AD37786D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sv-SE"/>
        </a:p>
      </dgm:t>
    </dgm:pt>
    <dgm:pt modelId="{E7B8F460-3E2E-4238-8909-A30B11897EC5}">
      <dgm:prSet custT="1"/>
      <dgm:spPr>
        <a:xfrm>
          <a:off x="0" y="3656"/>
          <a:ext cx="7272806" cy="879844"/>
        </a:xfr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l" rtl="0"/>
          <a:r>
            <a:rPr lang="sv-SE" sz="2400" dirty="0" err="1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Activity</a:t>
          </a:r>
          <a:r>
            <a:rPr lang="sv-SE" sz="24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1 - </a:t>
          </a:r>
          <a:r>
            <a:rPr lang="sv-SE" sz="2400" dirty="0" err="1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Dynamic</a:t>
          </a:r>
          <a:r>
            <a:rPr lang="sv-SE" sz="24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&amp; </a:t>
          </a:r>
          <a:r>
            <a:rPr lang="sv-SE" sz="2400" dirty="0" err="1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Proactive</a:t>
          </a:r>
          <a:r>
            <a:rPr lang="sv-SE" sz="24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Routes</a:t>
          </a:r>
          <a:endParaRPr lang="sv-SE" sz="24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73C555C1-B2F5-4B28-A7BD-86D3192C9E3B}" type="parTrans" cxnId="{2C089592-3964-427D-83BE-4AED19681DAF}">
      <dgm:prSet/>
      <dgm:spPr/>
      <dgm:t>
        <a:bodyPr/>
        <a:lstStyle/>
        <a:p>
          <a:endParaRPr lang="sv-SE"/>
        </a:p>
      </dgm:t>
    </dgm:pt>
    <dgm:pt modelId="{A723A0B8-260F-4714-B227-289C209D73C0}" type="sibTrans" cxnId="{2C089592-3964-427D-83BE-4AED19681DAF}">
      <dgm:prSet/>
      <dgm:spPr/>
      <dgm:t>
        <a:bodyPr/>
        <a:lstStyle/>
        <a:p>
          <a:endParaRPr lang="sv-SE"/>
        </a:p>
      </dgm:t>
    </dgm:pt>
    <dgm:pt modelId="{921EBA2D-2563-4D1B-AD9D-00E9A78D5535}">
      <dgm:prSet custT="1"/>
      <dgm:spPr>
        <a:xfrm>
          <a:off x="7434" y="925578"/>
          <a:ext cx="7265373" cy="879844"/>
        </a:xfr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l" rtl="0"/>
          <a:r>
            <a:rPr lang="sv-SE" sz="2400" dirty="0" err="1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Activity</a:t>
          </a:r>
          <a:r>
            <a:rPr lang="sv-SE" sz="24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2 - </a:t>
          </a:r>
          <a:r>
            <a:rPr lang="sv-SE" sz="2400" dirty="0" err="1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Verification</a:t>
          </a:r>
          <a:r>
            <a:rPr lang="sv-SE" sz="24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</a:t>
          </a:r>
          <a:r>
            <a:rPr lang="sv-SE" sz="2400" dirty="0" err="1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of</a:t>
          </a:r>
          <a:r>
            <a:rPr lang="sv-SE" sz="24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</a:t>
          </a:r>
          <a:r>
            <a:rPr lang="sv-SE" sz="2400" dirty="0" err="1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Certificates</a:t>
          </a:r>
          <a:endParaRPr lang="sv-SE" sz="24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CEAE64F5-5172-4DF3-BF74-BFE158604F3D}" type="parTrans" cxnId="{2DD1AA97-1B53-45B8-83E0-327E8987C68C}">
      <dgm:prSet/>
      <dgm:spPr/>
      <dgm:t>
        <a:bodyPr/>
        <a:lstStyle/>
        <a:p>
          <a:endParaRPr lang="sv-SE"/>
        </a:p>
      </dgm:t>
    </dgm:pt>
    <dgm:pt modelId="{E2A2767B-D900-4DC7-B3DC-700CE19FC055}" type="sibTrans" cxnId="{2DD1AA97-1B53-45B8-83E0-327E8987C68C}">
      <dgm:prSet/>
      <dgm:spPr/>
      <dgm:t>
        <a:bodyPr/>
        <a:lstStyle/>
        <a:p>
          <a:endParaRPr lang="sv-SE"/>
        </a:p>
      </dgm:t>
    </dgm:pt>
    <dgm:pt modelId="{86A37A5E-3F55-444B-B5B1-38B131077DD0}">
      <dgm:prSet custT="1"/>
      <dgm:spPr>
        <a:xfrm>
          <a:off x="0" y="1860490"/>
          <a:ext cx="7272806" cy="879844"/>
        </a:xfr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l" rtl="0"/>
          <a:r>
            <a:rPr lang="sv-SE" sz="2400" dirty="0" err="1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Activity</a:t>
          </a:r>
          <a:r>
            <a:rPr lang="sv-SE" sz="24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3 – </a:t>
          </a:r>
          <a:r>
            <a:rPr lang="sv-SE" sz="2400" dirty="0" err="1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Quality</a:t>
          </a:r>
          <a:r>
            <a:rPr lang="sv-SE" sz="24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Assurance </a:t>
          </a:r>
          <a:r>
            <a:rPr lang="sv-SE" sz="2400" dirty="0" err="1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of</a:t>
          </a:r>
          <a:r>
            <a:rPr lang="sv-SE" sz="24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</a:t>
          </a:r>
          <a:r>
            <a:rPr lang="sv-SE" sz="2400" dirty="0" err="1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Hydrographic</a:t>
          </a:r>
          <a:r>
            <a:rPr lang="sv-SE" sz="24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data</a:t>
          </a:r>
          <a:endParaRPr lang="sv-SE" sz="24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9F81868C-DABC-4F2A-AC7F-7991817B1AC8}" type="parTrans" cxnId="{B7A89B0E-CD16-48C0-BF8E-7E9779AC61E1}">
      <dgm:prSet/>
      <dgm:spPr/>
      <dgm:t>
        <a:bodyPr/>
        <a:lstStyle/>
        <a:p>
          <a:endParaRPr lang="sv-SE"/>
        </a:p>
      </dgm:t>
    </dgm:pt>
    <dgm:pt modelId="{E159BC8F-6945-4FB0-858D-02F42D88459E}" type="sibTrans" cxnId="{B7A89B0E-CD16-48C0-BF8E-7E9779AC61E1}">
      <dgm:prSet/>
      <dgm:spPr/>
      <dgm:t>
        <a:bodyPr/>
        <a:lstStyle/>
        <a:p>
          <a:endParaRPr lang="sv-SE"/>
        </a:p>
      </dgm:t>
    </dgm:pt>
    <dgm:pt modelId="{81CBDCFD-27C1-4987-895A-596159BC4758}">
      <dgm:prSet custT="1"/>
      <dgm:spPr>
        <a:xfrm>
          <a:off x="0" y="2788907"/>
          <a:ext cx="7272806" cy="879844"/>
        </a:xfr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l" rtl="0"/>
          <a:r>
            <a:rPr lang="sv-SE" sz="2400" dirty="0" err="1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Activity</a:t>
          </a:r>
          <a:r>
            <a:rPr lang="sv-SE" sz="24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4 - Global </a:t>
          </a:r>
          <a:r>
            <a:rPr lang="sv-SE" sz="2400" dirty="0" err="1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Sharing</a:t>
          </a:r>
          <a:r>
            <a:rPr lang="sv-SE" sz="24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</a:t>
          </a:r>
          <a:r>
            <a:rPr lang="sv-SE" sz="2400" dirty="0" err="1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of</a:t>
          </a:r>
          <a:r>
            <a:rPr lang="sv-SE" sz="24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Maritime Data</a:t>
          </a:r>
          <a:endParaRPr lang="sv-SE" sz="24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581D8FB4-F26B-47E8-8596-9FBA248DEFBD}" type="parTrans" cxnId="{121C8317-10CA-4426-A4E8-539960442D48}">
      <dgm:prSet/>
      <dgm:spPr/>
      <dgm:t>
        <a:bodyPr/>
        <a:lstStyle/>
        <a:p>
          <a:endParaRPr lang="sv-SE"/>
        </a:p>
      </dgm:t>
    </dgm:pt>
    <dgm:pt modelId="{A1743F11-D431-40C4-837F-7B4061E5FBCE}" type="sibTrans" cxnId="{121C8317-10CA-4426-A4E8-539960442D48}">
      <dgm:prSet/>
      <dgm:spPr/>
      <dgm:t>
        <a:bodyPr/>
        <a:lstStyle/>
        <a:p>
          <a:endParaRPr lang="sv-SE"/>
        </a:p>
      </dgm:t>
    </dgm:pt>
    <dgm:pt modelId="{08E3A87B-C015-43B3-85A6-2A7DB6115052}" type="pres">
      <dgm:prSet presAssocID="{248F409B-4ED1-470D-A43A-8A54AD37786D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sv-SE"/>
        </a:p>
      </dgm:t>
    </dgm:pt>
    <dgm:pt modelId="{039CB1EC-B7B9-4E3A-B1AF-258ABA984135}" type="pres">
      <dgm:prSet presAssocID="{E7B8F460-3E2E-4238-8909-A30B11897EC5}" presName="horFlow" presStyleCnt="0"/>
      <dgm:spPr/>
    </dgm:pt>
    <dgm:pt modelId="{018ACA13-9C39-4117-89E0-3C569B7166C6}" type="pres">
      <dgm:prSet presAssocID="{E7B8F460-3E2E-4238-8909-A30B11897EC5}" presName="bigChev" presStyleLbl="node1" presStyleIdx="0" presStyleCnt="4" custScaleX="838485" custScaleY="253594"/>
      <dgm:spPr>
        <a:prstGeom prst="chevron">
          <a:avLst/>
        </a:prstGeom>
      </dgm:spPr>
      <dgm:t>
        <a:bodyPr/>
        <a:lstStyle/>
        <a:p>
          <a:endParaRPr lang="sv-SE"/>
        </a:p>
      </dgm:t>
    </dgm:pt>
    <dgm:pt modelId="{BF4D214E-2FE4-48A0-949A-6D4C4CF4779A}" type="pres">
      <dgm:prSet presAssocID="{E7B8F460-3E2E-4238-8909-A30B11897EC5}" presName="vSp" presStyleCnt="0"/>
      <dgm:spPr/>
    </dgm:pt>
    <dgm:pt modelId="{0757ABCA-E24F-4407-87A6-8FA13BA1AEF2}" type="pres">
      <dgm:prSet presAssocID="{921EBA2D-2563-4D1B-AD9D-00E9A78D5535}" presName="horFlow" presStyleCnt="0"/>
      <dgm:spPr/>
    </dgm:pt>
    <dgm:pt modelId="{B89C5647-1332-41AD-AA2B-443A0032F666}" type="pres">
      <dgm:prSet presAssocID="{921EBA2D-2563-4D1B-AD9D-00E9A78D5535}" presName="bigChev" presStyleLbl="node1" presStyleIdx="1" presStyleCnt="4" custScaleX="837628" custScaleY="253594" custLinFactNeighborX="9159" custLinFactNeighborY="-1872"/>
      <dgm:spPr>
        <a:prstGeom prst="chevron">
          <a:avLst/>
        </a:prstGeom>
      </dgm:spPr>
      <dgm:t>
        <a:bodyPr/>
        <a:lstStyle/>
        <a:p>
          <a:endParaRPr lang="sv-SE"/>
        </a:p>
      </dgm:t>
    </dgm:pt>
    <dgm:pt modelId="{F4192415-5D25-45AD-89ED-003F53066BA7}" type="pres">
      <dgm:prSet presAssocID="{921EBA2D-2563-4D1B-AD9D-00E9A78D5535}" presName="vSp" presStyleCnt="0"/>
      <dgm:spPr/>
    </dgm:pt>
    <dgm:pt modelId="{1A6D3B0D-D57F-455E-A908-F683502BDDEF}" type="pres">
      <dgm:prSet presAssocID="{86A37A5E-3F55-444B-B5B1-38B131077DD0}" presName="horFlow" presStyleCnt="0"/>
      <dgm:spPr/>
    </dgm:pt>
    <dgm:pt modelId="{B838105F-DE44-42AC-9050-00C4874F8A05}" type="pres">
      <dgm:prSet presAssocID="{86A37A5E-3F55-444B-B5B1-38B131077DD0}" presName="bigChev" presStyleLbl="node1" presStyleIdx="2" presStyleCnt="4" custScaleX="838485" custScaleY="253594" custLinFactNeighborX="-7685"/>
      <dgm:spPr>
        <a:prstGeom prst="chevron">
          <a:avLst/>
        </a:prstGeom>
      </dgm:spPr>
      <dgm:t>
        <a:bodyPr/>
        <a:lstStyle/>
        <a:p>
          <a:endParaRPr lang="sv-SE"/>
        </a:p>
      </dgm:t>
    </dgm:pt>
    <dgm:pt modelId="{F0FC9777-16D4-47AA-AB86-EEC572A4B2A0}" type="pres">
      <dgm:prSet presAssocID="{86A37A5E-3F55-444B-B5B1-38B131077DD0}" presName="vSp" presStyleCnt="0"/>
      <dgm:spPr/>
    </dgm:pt>
    <dgm:pt modelId="{D4B98265-FF83-44B8-A9CE-AFF034819BB3}" type="pres">
      <dgm:prSet presAssocID="{81CBDCFD-27C1-4987-895A-596159BC4758}" presName="horFlow" presStyleCnt="0"/>
      <dgm:spPr/>
    </dgm:pt>
    <dgm:pt modelId="{984FCE50-817C-4BB4-AF53-995699145304}" type="pres">
      <dgm:prSet presAssocID="{81CBDCFD-27C1-4987-895A-596159BC4758}" presName="bigChev" presStyleLbl="node1" presStyleIdx="3" presStyleCnt="4" custScaleX="838485" custScaleY="253594"/>
      <dgm:spPr>
        <a:prstGeom prst="chevron">
          <a:avLst/>
        </a:prstGeom>
      </dgm:spPr>
      <dgm:t>
        <a:bodyPr/>
        <a:lstStyle/>
        <a:p>
          <a:endParaRPr lang="sv-SE"/>
        </a:p>
      </dgm:t>
    </dgm:pt>
  </dgm:ptLst>
  <dgm:cxnLst>
    <dgm:cxn modelId="{BFA24662-6049-4295-87B8-5E6BEE42DF8C}" type="presOf" srcId="{81CBDCFD-27C1-4987-895A-596159BC4758}" destId="{984FCE50-817C-4BB4-AF53-995699145304}" srcOrd="0" destOrd="0" presId="urn:microsoft.com/office/officeart/2005/8/layout/lProcess3"/>
    <dgm:cxn modelId="{121C8317-10CA-4426-A4E8-539960442D48}" srcId="{248F409B-4ED1-470D-A43A-8A54AD37786D}" destId="{81CBDCFD-27C1-4987-895A-596159BC4758}" srcOrd="3" destOrd="0" parTransId="{581D8FB4-F26B-47E8-8596-9FBA248DEFBD}" sibTransId="{A1743F11-D431-40C4-837F-7B4061E5FBCE}"/>
    <dgm:cxn modelId="{6C2EF98C-488E-4EFC-9C2E-DA13E9B35585}" type="presOf" srcId="{921EBA2D-2563-4D1B-AD9D-00E9A78D5535}" destId="{B89C5647-1332-41AD-AA2B-443A0032F666}" srcOrd="0" destOrd="0" presId="urn:microsoft.com/office/officeart/2005/8/layout/lProcess3"/>
    <dgm:cxn modelId="{2DD1AA97-1B53-45B8-83E0-327E8987C68C}" srcId="{248F409B-4ED1-470D-A43A-8A54AD37786D}" destId="{921EBA2D-2563-4D1B-AD9D-00E9A78D5535}" srcOrd="1" destOrd="0" parTransId="{CEAE64F5-5172-4DF3-BF74-BFE158604F3D}" sibTransId="{E2A2767B-D900-4DC7-B3DC-700CE19FC055}"/>
    <dgm:cxn modelId="{7AB81C7F-311C-4E32-AD8B-E418AE91E767}" type="presOf" srcId="{86A37A5E-3F55-444B-B5B1-38B131077DD0}" destId="{B838105F-DE44-42AC-9050-00C4874F8A05}" srcOrd="0" destOrd="0" presId="urn:microsoft.com/office/officeart/2005/8/layout/lProcess3"/>
    <dgm:cxn modelId="{B7A89B0E-CD16-48C0-BF8E-7E9779AC61E1}" srcId="{248F409B-4ED1-470D-A43A-8A54AD37786D}" destId="{86A37A5E-3F55-444B-B5B1-38B131077DD0}" srcOrd="2" destOrd="0" parTransId="{9F81868C-DABC-4F2A-AC7F-7991817B1AC8}" sibTransId="{E159BC8F-6945-4FB0-858D-02F42D88459E}"/>
    <dgm:cxn modelId="{2C089592-3964-427D-83BE-4AED19681DAF}" srcId="{248F409B-4ED1-470D-A43A-8A54AD37786D}" destId="{E7B8F460-3E2E-4238-8909-A30B11897EC5}" srcOrd="0" destOrd="0" parTransId="{73C555C1-B2F5-4B28-A7BD-86D3192C9E3B}" sibTransId="{A723A0B8-260F-4714-B227-289C209D73C0}"/>
    <dgm:cxn modelId="{A045B5A6-452D-4FEB-9F7E-AA6418EEC54C}" type="presOf" srcId="{248F409B-4ED1-470D-A43A-8A54AD37786D}" destId="{08E3A87B-C015-43B3-85A6-2A7DB6115052}" srcOrd="0" destOrd="0" presId="urn:microsoft.com/office/officeart/2005/8/layout/lProcess3"/>
    <dgm:cxn modelId="{78868141-EB7D-4CF6-B956-0490A0FBA65D}" type="presOf" srcId="{E7B8F460-3E2E-4238-8909-A30B11897EC5}" destId="{018ACA13-9C39-4117-89E0-3C569B7166C6}" srcOrd="0" destOrd="0" presId="urn:microsoft.com/office/officeart/2005/8/layout/lProcess3"/>
    <dgm:cxn modelId="{B5C62CBA-C379-4687-A9CF-B4BAB4DCC49C}" type="presParOf" srcId="{08E3A87B-C015-43B3-85A6-2A7DB6115052}" destId="{039CB1EC-B7B9-4E3A-B1AF-258ABA984135}" srcOrd="0" destOrd="0" presId="urn:microsoft.com/office/officeart/2005/8/layout/lProcess3"/>
    <dgm:cxn modelId="{61AB0775-FD06-4BC9-B43B-5AFF95B00F36}" type="presParOf" srcId="{039CB1EC-B7B9-4E3A-B1AF-258ABA984135}" destId="{018ACA13-9C39-4117-89E0-3C569B7166C6}" srcOrd="0" destOrd="0" presId="urn:microsoft.com/office/officeart/2005/8/layout/lProcess3"/>
    <dgm:cxn modelId="{66771520-8E9B-4C05-B748-F1C6F0887490}" type="presParOf" srcId="{08E3A87B-C015-43B3-85A6-2A7DB6115052}" destId="{BF4D214E-2FE4-48A0-949A-6D4C4CF4779A}" srcOrd="1" destOrd="0" presId="urn:microsoft.com/office/officeart/2005/8/layout/lProcess3"/>
    <dgm:cxn modelId="{4C4CD1BE-B0F4-4E25-8402-1D44A6EE641D}" type="presParOf" srcId="{08E3A87B-C015-43B3-85A6-2A7DB6115052}" destId="{0757ABCA-E24F-4407-87A6-8FA13BA1AEF2}" srcOrd="2" destOrd="0" presId="urn:microsoft.com/office/officeart/2005/8/layout/lProcess3"/>
    <dgm:cxn modelId="{E16A33B0-88B1-4DDC-AEFC-EABAE9CCB49F}" type="presParOf" srcId="{0757ABCA-E24F-4407-87A6-8FA13BA1AEF2}" destId="{B89C5647-1332-41AD-AA2B-443A0032F666}" srcOrd="0" destOrd="0" presId="urn:microsoft.com/office/officeart/2005/8/layout/lProcess3"/>
    <dgm:cxn modelId="{D4ACA21A-41DF-4F56-966E-BD7F40BB2B0B}" type="presParOf" srcId="{08E3A87B-C015-43B3-85A6-2A7DB6115052}" destId="{F4192415-5D25-45AD-89ED-003F53066BA7}" srcOrd="3" destOrd="0" presId="urn:microsoft.com/office/officeart/2005/8/layout/lProcess3"/>
    <dgm:cxn modelId="{C8A95994-BEAA-4062-A565-EB493EBB09D3}" type="presParOf" srcId="{08E3A87B-C015-43B3-85A6-2A7DB6115052}" destId="{1A6D3B0D-D57F-455E-A908-F683502BDDEF}" srcOrd="4" destOrd="0" presId="urn:microsoft.com/office/officeart/2005/8/layout/lProcess3"/>
    <dgm:cxn modelId="{31A61767-7D11-40AF-897C-650CD97B6D43}" type="presParOf" srcId="{1A6D3B0D-D57F-455E-A908-F683502BDDEF}" destId="{B838105F-DE44-42AC-9050-00C4874F8A05}" srcOrd="0" destOrd="0" presId="urn:microsoft.com/office/officeart/2005/8/layout/lProcess3"/>
    <dgm:cxn modelId="{180FBAE6-589D-4FA6-BC8C-8966D70EDD03}" type="presParOf" srcId="{08E3A87B-C015-43B3-85A6-2A7DB6115052}" destId="{F0FC9777-16D4-47AA-AB86-EEC572A4B2A0}" srcOrd="5" destOrd="0" presId="urn:microsoft.com/office/officeart/2005/8/layout/lProcess3"/>
    <dgm:cxn modelId="{BE72DE37-4F3C-45CF-A3F7-82EA62F3B0A2}" type="presParOf" srcId="{08E3A87B-C015-43B3-85A6-2A7DB6115052}" destId="{D4B98265-FF83-44B8-A9CE-AFF034819BB3}" srcOrd="6" destOrd="0" presId="urn:microsoft.com/office/officeart/2005/8/layout/lProcess3"/>
    <dgm:cxn modelId="{3FC83FFA-F4F0-4A3A-924F-252B1A6578E1}" type="presParOf" srcId="{D4B98265-FF83-44B8-A9CE-AFF034819BB3}" destId="{984FCE50-817C-4BB4-AF53-995699145304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18ACA13-9C39-4117-89E0-3C569B7166C6}">
      <dsp:nvSpPr>
        <dsp:cNvPr id="0" name=""/>
        <dsp:cNvSpPr/>
      </dsp:nvSpPr>
      <dsp:spPr>
        <a:xfrm>
          <a:off x="0" y="3077"/>
          <a:ext cx="7272639" cy="879823"/>
        </a:xfrm>
        <a:prstGeom prst="chevron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2400" kern="1200" dirty="0" err="1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Activity</a:t>
          </a:r>
          <a:r>
            <a:rPr lang="sv-SE" sz="24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1 - </a:t>
          </a:r>
          <a:r>
            <a:rPr lang="sv-SE" sz="2400" kern="1200" dirty="0" err="1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Dynamic</a:t>
          </a:r>
          <a:r>
            <a:rPr lang="sv-SE" sz="24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&amp; </a:t>
          </a:r>
          <a:r>
            <a:rPr lang="sv-SE" sz="2400" kern="1200" dirty="0" err="1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Proactive</a:t>
          </a:r>
          <a:r>
            <a:rPr lang="sv-SE" sz="24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Routes</a:t>
          </a:r>
          <a:endParaRPr lang="sv-SE" sz="24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0" y="3077"/>
        <a:ext cx="7272639" cy="879823"/>
      </dsp:txXfrm>
    </dsp:sp>
    <dsp:sp modelId="{B89C5647-1332-41AD-AA2B-443A0032F666}">
      <dsp:nvSpPr>
        <dsp:cNvPr id="0" name=""/>
        <dsp:cNvSpPr/>
      </dsp:nvSpPr>
      <dsp:spPr>
        <a:xfrm>
          <a:off x="7434" y="924978"/>
          <a:ext cx="7265206" cy="879823"/>
        </a:xfrm>
        <a:prstGeom prst="chevron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2400" kern="1200" dirty="0" err="1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Activity</a:t>
          </a:r>
          <a:r>
            <a:rPr lang="sv-SE" sz="24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2 - </a:t>
          </a:r>
          <a:r>
            <a:rPr lang="sv-SE" sz="2400" kern="1200" dirty="0" err="1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Verification</a:t>
          </a:r>
          <a:r>
            <a:rPr lang="sv-SE" sz="24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</a:t>
          </a:r>
          <a:r>
            <a:rPr lang="sv-SE" sz="2400" kern="1200" dirty="0" err="1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of</a:t>
          </a:r>
          <a:r>
            <a:rPr lang="sv-SE" sz="24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</a:t>
          </a:r>
          <a:r>
            <a:rPr lang="sv-SE" sz="2400" kern="1200" dirty="0" err="1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Certificates</a:t>
          </a:r>
          <a:endParaRPr lang="sv-SE" sz="24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7434" y="924978"/>
        <a:ext cx="7265206" cy="879823"/>
      </dsp:txXfrm>
    </dsp:sp>
    <dsp:sp modelId="{B838105F-DE44-42AC-9050-00C4874F8A05}">
      <dsp:nvSpPr>
        <dsp:cNvPr id="0" name=""/>
        <dsp:cNvSpPr/>
      </dsp:nvSpPr>
      <dsp:spPr>
        <a:xfrm>
          <a:off x="0" y="1859869"/>
          <a:ext cx="7272639" cy="879823"/>
        </a:xfrm>
        <a:prstGeom prst="chevron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2400" kern="1200" dirty="0" err="1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Activity</a:t>
          </a:r>
          <a:r>
            <a:rPr lang="sv-SE" sz="24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3 – </a:t>
          </a:r>
          <a:r>
            <a:rPr lang="sv-SE" sz="2400" kern="1200" dirty="0" err="1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Quality</a:t>
          </a:r>
          <a:r>
            <a:rPr lang="sv-SE" sz="24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Assurance </a:t>
          </a:r>
          <a:r>
            <a:rPr lang="sv-SE" sz="2400" kern="1200" dirty="0" err="1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of</a:t>
          </a:r>
          <a:r>
            <a:rPr lang="sv-SE" sz="24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</a:t>
          </a:r>
          <a:r>
            <a:rPr lang="sv-SE" sz="2400" kern="1200" dirty="0" err="1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Hydrographic</a:t>
          </a:r>
          <a:r>
            <a:rPr lang="sv-SE" sz="24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data</a:t>
          </a:r>
          <a:endParaRPr lang="sv-SE" sz="24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0" y="1859869"/>
        <a:ext cx="7272639" cy="879823"/>
      </dsp:txXfrm>
    </dsp:sp>
    <dsp:sp modelId="{984FCE50-817C-4BB4-AF53-995699145304}">
      <dsp:nvSpPr>
        <dsp:cNvPr id="0" name=""/>
        <dsp:cNvSpPr/>
      </dsp:nvSpPr>
      <dsp:spPr>
        <a:xfrm>
          <a:off x="0" y="2788265"/>
          <a:ext cx="7272639" cy="879823"/>
        </a:xfrm>
        <a:prstGeom prst="chevron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2400" kern="1200" dirty="0" err="1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Activity</a:t>
          </a:r>
          <a:r>
            <a:rPr lang="sv-SE" sz="24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4 - Global </a:t>
          </a:r>
          <a:r>
            <a:rPr lang="sv-SE" sz="2400" kern="1200" dirty="0" err="1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Sharing</a:t>
          </a:r>
          <a:r>
            <a:rPr lang="sv-SE" sz="24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</a:t>
          </a:r>
          <a:r>
            <a:rPr lang="sv-SE" sz="2400" kern="1200" dirty="0" err="1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of</a:t>
          </a:r>
          <a:r>
            <a:rPr lang="sv-SE" sz="24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Maritime Data</a:t>
          </a:r>
          <a:endParaRPr lang="sv-SE" sz="24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0" y="2788265"/>
        <a:ext cx="7272639" cy="8798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quarter" idx="1"/>
          </p:nvPr>
        </p:nvSpPr>
        <p:spPr>
          <a:xfrm>
            <a:off x="3857625" y="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D8F63A5-6815-4655-B071-41E4D626C336}" type="datetimeFigureOut">
              <a:rPr lang="sv-SE"/>
              <a:pPr>
                <a:defRPr/>
              </a:pPr>
              <a:t>2012-05-17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2"/>
          </p:nvPr>
        </p:nvSpPr>
        <p:spPr>
          <a:xfrm>
            <a:off x="0" y="9444038"/>
            <a:ext cx="29511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3"/>
          </p:nvPr>
        </p:nvSpPr>
        <p:spPr>
          <a:xfrm>
            <a:off x="3857625" y="9444038"/>
            <a:ext cx="29511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BC2657E-127F-44F1-824A-481F826AC9F5}" type="slidenum">
              <a:rPr lang="sv-SE"/>
              <a:pPr>
                <a:defRPr/>
              </a:pPr>
              <a:t>‹nr.›</a:t>
            </a:fld>
            <a:endParaRPr lang="sv-SE"/>
          </a:p>
        </p:txBody>
      </p:sp>
    </p:spTree>
    <p:extLst>
      <p:ext uri="{BB962C8B-B14F-4D97-AF65-F5344CB8AC3E}">
        <p14:creationId xmlns="" xmlns:p14="http://schemas.microsoft.com/office/powerpoint/2010/main" val="8291737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726403-B661-4473-9949-962A2960B13C}" type="datetimeFigureOut">
              <a:rPr lang="sv-SE"/>
              <a:pPr>
                <a:defRPr/>
              </a:pPr>
              <a:t>2012-05-17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FA53E-862C-4BAF-8D0E-545B6D15CC90}" type="slidenum">
              <a:rPr lang="sv-SE"/>
              <a:pPr>
                <a:defRPr/>
              </a:pPr>
              <a:t>‹nr.›</a:t>
            </a:fld>
            <a:endParaRPr lang="sv-SE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25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1805F5-31A0-43C2-8047-1DC9E65E5C2D}" type="datetimeFigureOut">
              <a:rPr lang="sv-SE"/>
              <a:pPr>
                <a:defRPr/>
              </a:pPr>
              <a:t>2012-05-17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59679-33A0-4D45-BE13-E1CC22CC4511}" type="slidenum">
              <a:rPr lang="sv-SE"/>
              <a:pPr>
                <a:defRPr/>
              </a:pPr>
              <a:t>‹nr.›</a:t>
            </a:fld>
            <a:endParaRPr lang="sv-SE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25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D36FB6-C213-464A-903F-9BCADBEF5D25}" type="datetimeFigureOut">
              <a:rPr lang="sv-SE"/>
              <a:pPr>
                <a:defRPr/>
              </a:pPr>
              <a:t>2012-05-17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A4AF26-042E-4F64-BE11-D9138D479DAD}" type="slidenum">
              <a:rPr lang="sv-SE"/>
              <a:pPr>
                <a:defRPr/>
              </a:pPr>
              <a:t>‹nr.›</a:t>
            </a:fld>
            <a:endParaRPr lang="sv-SE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250"/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Otsikko, teksti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25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FBDD2-4297-42C2-B571-B5C3CBE61CA6}" type="datetimeFigureOut">
              <a:rPr lang="sv-SE"/>
              <a:pPr>
                <a:defRPr/>
              </a:pPr>
              <a:t>2012-05-17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9719A-0E72-46B9-8647-31D99CE4EE68}" type="slidenum">
              <a:rPr lang="sv-SE"/>
              <a:pPr>
                <a:defRPr/>
              </a:pPr>
              <a:t>‹nr.›</a:t>
            </a:fld>
            <a:endParaRPr lang="sv-SE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25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646DD-F70E-42AC-BA28-473C8A98FD4D}" type="datetimeFigureOut">
              <a:rPr lang="sv-SE"/>
              <a:pPr>
                <a:defRPr/>
              </a:pPr>
              <a:t>2012-05-17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DE5B2-FBD4-431F-A15E-831BB62C2B79}" type="slidenum">
              <a:rPr lang="sv-SE"/>
              <a:pPr>
                <a:defRPr/>
              </a:pPr>
              <a:t>‹nr.›</a:t>
            </a:fld>
            <a:endParaRPr lang="sv-SE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25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8D4E0-8C16-4347-BAAE-70A417550BEA}" type="datetimeFigureOut">
              <a:rPr lang="sv-SE"/>
              <a:pPr>
                <a:defRPr/>
              </a:pPr>
              <a:t>2012-05-17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BC190-3CFF-4BBE-9ADC-7DE92482BC19}" type="slidenum">
              <a:rPr lang="sv-SE"/>
              <a:pPr>
                <a:defRPr/>
              </a:pPr>
              <a:t>‹nr.›</a:t>
            </a:fld>
            <a:endParaRPr lang="sv-SE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25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C9D646-C6B2-4A28-B755-4D0D028EED74}" type="datetimeFigureOut">
              <a:rPr lang="sv-SE"/>
              <a:pPr>
                <a:defRPr/>
              </a:pPr>
              <a:t>2012-05-17</a:t>
            </a:fld>
            <a:endParaRPr lang="sv-SE"/>
          </a:p>
        </p:txBody>
      </p:sp>
      <p:sp>
        <p:nvSpPr>
          <p:cNvPr id="8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9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818076-83A4-4A6F-8515-02FBE4C8F0A2}" type="slidenum">
              <a:rPr lang="sv-SE"/>
              <a:pPr>
                <a:defRPr/>
              </a:pPr>
              <a:t>‹nr.›</a:t>
            </a:fld>
            <a:endParaRPr lang="sv-SE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25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81672-4036-4D77-A105-621284F245A0}" type="datetimeFigureOut">
              <a:rPr lang="sv-SE"/>
              <a:pPr>
                <a:defRPr/>
              </a:pPr>
              <a:t>2012-05-17</a:t>
            </a:fld>
            <a:endParaRPr lang="sv-SE"/>
          </a:p>
        </p:txBody>
      </p:sp>
      <p:sp>
        <p:nvSpPr>
          <p:cNvPr id="4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C53470-C55D-47B3-A4AD-EAAF37852A41}" type="slidenum">
              <a:rPr lang="sv-SE"/>
              <a:pPr>
                <a:defRPr/>
              </a:pPr>
              <a:t>‹nr.›</a:t>
            </a:fld>
            <a:endParaRPr lang="sv-SE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25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30C414-27A7-4364-AD1C-8E8F75F0271D}" type="datetimeFigureOut">
              <a:rPr lang="sv-SE"/>
              <a:pPr>
                <a:defRPr/>
              </a:pPr>
              <a:t>2012-05-17</a:t>
            </a:fld>
            <a:endParaRPr lang="sv-SE"/>
          </a:p>
        </p:txBody>
      </p:sp>
      <p:sp>
        <p:nvSpPr>
          <p:cNvPr id="3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70461-635D-4F4C-9986-3DAA6BD422E9}" type="slidenum">
              <a:rPr lang="sv-SE"/>
              <a:pPr>
                <a:defRPr/>
              </a:pPr>
              <a:t>‹nr.›</a:t>
            </a:fld>
            <a:endParaRPr lang="sv-SE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25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1E071-E8B7-468B-8590-0A0B39B5668A}" type="datetimeFigureOut">
              <a:rPr lang="sv-SE"/>
              <a:pPr>
                <a:defRPr/>
              </a:pPr>
              <a:t>2012-05-17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14213D-48B0-48CE-9935-2365468BE9FF}" type="slidenum">
              <a:rPr lang="sv-SE"/>
              <a:pPr>
                <a:defRPr/>
              </a:pPr>
              <a:t>‹nr.›</a:t>
            </a:fld>
            <a:endParaRPr lang="sv-SE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25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v-SE" noProof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AC4628-5840-4F61-8969-79F8F34B363C}" type="datetimeFigureOut">
              <a:rPr lang="sv-SE"/>
              <a:pPr>
                <a:defRPr/>
              </a:pPr>
              <a:t>2012-05-17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51415-C83E-4625-BA11-8528CB242B71}" type="slidenum">
              <a:rPr lang="sv-SE"/>
              <a:pPr>
                <a:defRPr/>
              </a:pPr>
              <a:t>‹nr.›</a:t>
            </a:fld>
            <a:endParaRPr lang="sv-SE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25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tshållare för rubrik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</a:t>
            </a:r>
          </a:p>
        </p:txBody>
      </p:sp>
      <p:sp>
        <p:nvSpPr>
          <p:cNvPr id="1027" name="Platshållare för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19B0D05-1FA7-4628-8B82-D68308309A7E}" type="datetimeFigureOut">
              <a:rPr lang="sv-SE"/>
              <a:pPr>
                <a:defRPr/>
              </a:pPr>
              <a:t>2012-05-17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D22167E-B4ED-4303-BCAC-54A356AEB1DD}" type="slidenum">
              <a:rPr lang="sv-SE"/>
              <a:pPr>
                <a:defRPr/>
              </a:pPr>
              <a:t>‹nr.›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</p:sldLayoutIdLst>
  <mc:AlternateContent xmlns:mc="http://schemas.openxmlformats.org/markup-compatibility/2006">
    <mc:Choice xmlns="" xmlns:p14="http://schemas.microsoft.com/office/powerpoint/2010/main" Requires="p14">
      <p:transition spd="slow" p14:dur="3250"/>
    </mc:Choice>
    <mc:Fallback>
      <p:transition spd="slow"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3.jpeg"/><Relationship Id="rId7" Type="http://schemas.openxmlformats.org/officeDocument/2006/relationships/image" Target="../media/image19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9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28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33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monalisaproject.eu/" TargetMode="External"/><Relationship Id="rId5" Type="http://schemas.openxmlformats.org/officeDocument/2006/relationships/hyperlink" Target="mailto:magnus.sundstrom@sjofartsverket.se" TargetMode="External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4.jpe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5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4.jpe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5.png"/><Relationship Id="rId9" Type="http://schemas.microsoft.com/office/2007/relationships/diagramDrawing" Target="../diagrams/drawing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v-SE" smtClean="0"/>
              <a:t>.</a:t>
            </a:r>
          </a:p>
        </p:txBody>
      </p:sp>
      <p:pic>
        <p:nvPicPr>
          <p:cNvPr id="3075" name="Content Placeholder 3" descr="Ocean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 l="-14320" r="-14320"/>
          <a:stretch>
            <a:fillRect/>
          </a:stretch>
        </p:blipFill>
        <p:spPr>
          <a:xfrm>
            <a:off x="-1371600" y="0"/>
            <a:ext cx="11887200" cy="6400800"/>
          </a:xfrm>
        </p:spPr>
      </p:pic>
      <p:pic>
        <p:nvPicPr>
          <p:cNvPr id="3076" name="Bildobjekt 4" descr="en_tentea_beneficiaries_logo3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3400" y="6469063"/>
            <a:ext cx="2927350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ruta 6"/>
          <p:cNvSpPr txBox="1"/>
          <p:nvPr/>
        </p:nvSpPr>
        <p:spPr>
          <a:xfrm>
            <a:off x="2987824" y="4724400"/>
            <a:ext cx="5473551" cy="156966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3500000" scaled="1"/>
            <a:tileRect/>
          </a:gradFill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v-SE" sz="2400" dirty="0" smtClean="0">
                <a:solidFill>
                  <a:schemeClr val="bg1"/>
                </a:solidFill>
                <a:latin typeface="+mn-lt"/>
              </a:rPr>
              <a:t>Baltic Sea </a:t>
            </a:r>
            <a:r>
              <a:rPr lang="sv-SE" sz="2400" dirty="0" err="1" smtClean="0">
                <a:solidFill>
                  <a:schemeClr val="bg1"/>
                </a:solidFill>
                <a:latin typeface="+mn-lt"/>
              </a:rPr>
              <a:t>Strategy</a:t>
            </a:r>
            <a:r>
              <a:rPr lang="sv-SE" sz="240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sv-SE" sz="2400" dirty="0" err="1" smtClean="0">
                <a:solidFill>
                  <a:schemeClr val="bg1"/>
                </a:solidFill>
                <a:latin typeface="+mn-lt"/>
              </a:rPr>
              <a:t>Prio</a:t>
            </a:r>
            <a:r>
              <a:rPr lang="sv-SE" sz="2400" dirty="0" smtClean="0">
                <a:solidFill>
                  <a:schemeClr val="bg1"/>
                </a:solidFill>
                <a:latin typeface="+mn-lt"/>
              </a:rPr>
              <a:t>-area </a:t>
            </a:r>
            <a:r>
              <a:rPr lang="sv-SE" sz="2400" dirty="0">
                <a:solidFill>
                  <a:schemeClr val="bg1"/>
                </a:solidFill>
                <a:latin typeface="+mn-lt"/>
              </a:rPr>
              <a:t>13 meeting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v-SE" sz="2400" dirty="0" err="1">
                <a:solidFill>
                  <a:schemeClr val="bg1"/>
                </a:solidFill>
                <a:latin typeface="+mn-lt"/>
              </a:rPr>
              <a:t>Helsinki</a:t>
            </a:r>
            <a:r>
              <a:rPr lang="sv-SE" sz="2400" dirty="0">
                <a:solidFill>
                  <a:schemeClr val="bg1"/>
                </a:solidFill>
                <a:latin typeface="+mn-lt"/>
              </a:rPr>
              <a:t>, </a:t>
            </a:r>
            <a:r>
              <a:rPr lang="sv-SE" sz="2400" dirty="0" smtClean="0">
                <a:solidFill>
                  <a:schemeClr val="bg1"/>
                </a:solidFill>
                <a:latin typeface="+mn-lt"/>
              </a:rPr>
              <a:t>14 May </a:t>
            </a:r>
            <a:r>
              <a:rPr lang="sv-SE" sz="2400" dirty="0">
                <a:solidFill>
                  <a:schemeClr val="bg1"/>
                </a:solidFill>
                <a:latin typeface="+mn-lt"/>
              </a:rPr>
              <a:t>2012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v-SE" sz="2400" dirty="0">
                <a:solidFill>
                  <a:schemeClr val="bg1"/>
                </a:solidFill>
                <a:latin typeface="+mn-lt"/>
              </a:rPr>
              <a:t>Magnus Sundström </a:t>
            </a:r>
            <a:br>
              <a:rPr lang="sv-SE" sz="2400" dirty="0">
                <a:solidFill>
                  <a:schemeClr val="bg1"/>
                </a:solidFill>
                <a:latin typeface="+mn-lt"/>
              </a:rPr>
            </a:br>
            <a:r>
              <a:rPr lang="sv-SE" sz="2400" dirty="0">
                <a:solidFill>
                  <a:schemeClr val="bg1"/>
                </a:solidFill>
                <a:latin typeface="+mn-lt"/>
              </a:rPr>
              <a:t>Swedish Maritime Administration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ubrik 1"/>
          <p:cNvSpPr>
            <a:spLocks noGrp="1"/>
          </p:cNvSpPr>
          <p:nvPr>
            <p:ph type="title"/>
          </p:nvPr>
        </p:nvSpPr>
        <p:spPr>
          <a:xfrm>
            <a:off x="395288" y="836613"/>
            <a:ext cx="8229600" cy="1079500"/>
          </a:xfrm>
        </p:spPr>
        <p:txBody>
          <a:bodyPr/>
          <a:lstStyle/>
          <a:p>
            <a:pPr eaLnBrk="1" hangingPunct="1"/>
            <a:r>
              <a:rPr lang="sv-SE" sz="3200" smtClean="0"/>
              <a:t>Automatic verification system</a:t>
            </a:r>
            <a:br>
              <a:rPr lang="sv-SE" sz="3200" smtClean="0"/>
            </a:br>
            <a:r>
              <a:rPr lang="sv-SE" sz="3200" smtClean="0"/>
              <a:t>- Progress report</a:t>
            </a:r>
            <a:endParaRPr lang="sv-SE" sz="2400" smtClean="0"/>
          </a:p>
        </p:txBody>
      </p:sp>
      <p:sp>
        <p:nvSpPr>
          <p:cNvPr id="12291" name="Platshållare för innehåll 2"/>
          <p:cNvSpPr>
            <a:spLocks noGrp="1"/>
          </p:cNvSpPr>
          <p:nvPr>
            <p:ph idx="1"/>
          </p:nvPr>
        </p:nvSpPr>
        <p:spPr>
          <a:xfrm>
            <a:off x="539750" y="1916113"/>
            <a:ext cx="8135938" cy="3662362"/>
          </a:xfrm>
        </p:spPr>
        <p:txBody>
          <a:bodyPr/>
          <a:lstStyle/>
          <a:p>
            <a:pPr marL="631825" lvl="1" indent="-174625" eaLnBrk="1" hangingPunct="1">
              <a:buFont typeface="Arial" charset="0"/>
              <a:buChar char="•"/>
            </a:pPr>
            <a:r>
              <a:rPr lang="sv-SE" sz="2600" dirty="0" err="1" smtClean="0"/>
              <a:t>Participatory</a:t>
            </a:r>
            <a:r>
              <a:rPr lang="sv-SE" sz="2600" dirty="0" smtClean="0"/>
              <a:t> Action Research </a:t>
            </a:r>
            <a:r>
              <a:rPr lang="sv-SE" sz="2600" dirty="0" err="1" smtClean="0"/>
              <a:t>Study</a:t>
            </a:r>
            <a:r>
              <a:rPr lang="sv-SE" sz="2600" dirty="0" smtClean="0"/>
              <a:t> </a:t>
            </a:r>
            <a:r>
              <a:rPr lang="sv-SE" sz="2600" dirty="0" err="1" smtClean="0"/>
              <a:t>conducted</a:t>
            </a:r>
            <a:r>
              <a:rPr lang="sv-SE" sz="2600" dirty="0" smtClean="0"/>
              <a:t> </a:t>
            </a:r>
            <a:r>
              <a:rPr lang="sv-SE" sz="2600" dirty="0" err="1" smtClean="0"/>
              <a:t>with</a:t>
            </a:r>
            <a:r>
              <a:rPr lang="sv-SE" sz="2600" dirty="0" smtClean="0"/>
              <a:t> </a:t>
            </a:r>
            <a:r>
              <a:rPr lang="sv-SE" sz="2600" dirty="0" err="1" smtClean="0"/>
              <a:t>stakeholders</a:t>
            </a:r>
            <a:r>
              <a:rPr lang="sv-SE" sz="2600" dirty="0" smtClean="0"/>
              <a:t> – </a:t>
            </a:r>
            <a:r>
              <a:rPr lang="sv-SE" sz="2600" dirty="0" err="1" smtClean="0"/>
              <a:t>results</a:t>
            </a:r>
            <a:r>
              <a:rPr lang="sv-SE" sz="2600" dirty="0" smtClean="0"/>
              <a:t> presented 20 April </a:t>
            </a:r>
          </a:p>
          <a:p>
            <a:pPr marL="631825" lvl="1" indent="-174625" eaLnBrk="1" hangingPunct="1">
              <a:buFont typeface="Arial" charset="0"/>
              <a:buChar char="•"/>
            </a:pPr>
            <a:r>
              <a:rPr lang="en-US" sz="2600" dirty="0" smtClean="0"/>
              <a:t>An attitude survey among future officers conducted</a:t>
            </a:r>
          </a:p>
          <a:p>
            <a:pPr marL="631825" lvl="1" indent="-174625" eaLnBrk="1" hangingPunct="1">
              <a:buFont typeface="Arial" charset="0"/>
              <a:buChar char="•"/>
            </a:pPr>
            <a:r>
              <a:rPr lang="sv-SE" sz="2600" dirty="0" err="1" smtClean="0"/>
              <a:t>Study</a:t>
            </a:r>
            <a:r>
              <a:rPr lang="sv-SE" sz="2600" dirty="0" smtClean="0"/>
              <a:t> on </a:t>
            </a:r>
            <a:r>
              <a:rPr lang="sv-SE" sz="2600" dirty="0" err="1" smtClean="0"/>
              <a:t>False</a:t>
            </a:r>
            <a:r>
              <a:rPr lang="sv-SE" sz="2600" dirty="0" smtClean="0"/>
              <a:t> Seafarer </a:t>
            </a:r>
            <a:r>
              <a:rPr lang="sv-SE" sz="2600" dirty="0" err="1" smtClean="0"/>
              <a:t>Certification</a:t>
            </a:r>
            <a:r>
              <a:rPr lang="sv-SE" sz="2600" dirty="0" smtClean="0"/>
              <a:t> </a:t>
            </a:r>
            <a:r>
              <a:rPr lang="sv-SE" sz="2600" dirty="0" err="1" smtClean="0"/>
              <a:t>conducted</a:t>
            </a:r>
            <a:endParaRPr lang="sv-SE" sz="2600" dirty="0" smtClean="0"/>
          </a:p>
          <a:p>
            <a:pPr marL="631825" lvl="1" indent="-174625" eaLnBrk="1" hangingPunct="1">
              <a:buFont typeface="Arial" charset="0"/>
              <a:buChar char="•"/>
            </a:pPr>
            <a:r>
              <a:rPr lang="sv-SE" sz="2600" dirty="0" err="1" smtClean="0"/>
              <a:t>Concept</a:t>
            </a:r>
            <a:r>
              <a:rPr lang="sv-SE" sz="2600" dirty="0" smtClean="0"/>
              <a:t> </a:t>
            </a:r>
            <a:r>
              <a:rPr lang="sv-SE" sz="2600" dirty="0" err="1" smtClean="0"/>
              <a:t>description</a:t>
            </a:r>
            <a:r>
              <a:rPr lang="sv-SE" sz="2600" dirty="0" smtClean="0"/>
              <a:t> under </a:t>
            </a:r>
            <a:r>
              <a:rPr lang="sv-SE" sz="2600" dirty="0" err="1" smtClean="0"/>
              <a:t>way</a:t>
            </a:r>
            <a:endParaRPr lang="sv-SE" sz="2600" dirty="0" smtClean="0"/>
          </a:p>
          <a:p>
            <a:pPr marL="631825" lvl="1" indent="-174625" eaLnBrk="1" hangingPunct="1">
              <a:buFont typeface="Arial" charset="0"/>
              <a:buChar char="•"/>
            </a:pPr>
            <a:r>
              <a:rPr lang="sv-SE" sz="2600" dirty="0" smtClean="0"/>
              <a:t>Hardware and software </a:t>
            </a:r>
            <a:r>
              <a:rPr lang="sv-SE" sz="2600" dirty="0" err="1" smtClean="0"/>
              <a:t>development</a:t>
            </a:r>
            <a:r>
              <a:rPr lang="sv-SE" sz="2600" dirty="0" smtClean="0"/>
              <a:t> under </a:t>
            </a:r>
            <a:r>
              <a:rPr lang="sv-SE" sz="2600" dirty="0" err="1" smtClean="0"/>
              <a:t>way</a:t>
            </a:r>
            <a:endParaRPr lang="sv-SE" sz="2600" dirty="0" smtClean="0"/>
          </a:p>
        </p:txBody>
      </p:sp>
      <p:pic>
        <p:nvPicPr>
          <p:cNvPr id="12292" name="Bildobjekt 4" descr="Mona-Lisa_wide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8" y="61913"/>
            <a:ext cx="3052762" cy="85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Ellips 6"/>
          <p:cNvSpPr/>
          <p:nvPr/>
        </p:nvSpPr>
        <p:spPr>
          <a:xfrm>
            <a:off x="8243888" y="115888"/>
            <a:ext cx="792162" cy="720725"/>
          </a:xfrm>
          <a:prstGeom prst="ellipse">
            <a:avLst/>
          </a:prstGeom>
          <a:gradFill flip="none" rotWithShape="1">
            <a:gsLst>
              <a:gs pos="0">
                <a:srgbClr val="0070C0">
                  <a:tint val="66000"/>
                  <a:satMod val="160000"/>
                </a:srgbClr>
              </a:gs>
              <a:gs pos="50000">
                <a:srgbClr val="0070C0">
                  <a:tint val="44500"/>
                  <a:satMod val="160000"/>
                </a:srgbClr>
              </a:gs>
              <a:gs pos="100000">
                <a:srgbClr val="0070C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v-SE" sz="1200" dirty="0" err="1">
                <a:solidFill>
                  <a:schemeClr val="tx1"/>
                </a:solidFill>
              </a:rPr>
              <a:t>Act</a:t>
            </a:r>
            <a:r>
              <a:rPr lang="sv-SE" sz="1200" dirty="0">
                <a:solidFill>
                  <a:schemeClr val="tx1"/>
                </a:solidFill>
              </a:rPr>
              <a:t>. 2</a:t>
            </a:r>
          </a:p>
        </p:txBody>
      </p:sp>
      <p:pic>
        <p:nvPicPr>
          <p:cNvPr id="12294" name="Picture 6" descr="Line_Rose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6091238"/>
            <a:ext cx="9144000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Bildobjekt 8" descr="en_tentea_beneficiaries_logo3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0825" y="5732463"/>
            <a:ext cx="2728913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Bildobjekt 3" descr="Mona-Lisa_wide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438" y="61913"/>
            <a:ext cx="3052762" cy="85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6" descr="Line_Rose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6091238"/>
            <a:ext cx="9144000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Bildobjekt 5" descr="en_tentea_beneficiaries_logo3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07975" y="5732463"/>
            <a:ext cx="2727325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ubrik 3"/>
          <p:cNvSpPr txBox="1">
            <a:spLocks/>
          </p:cNvSpPr>
          <p:nvPr/>
        </p:nvSpPr>
        <p:spPr>
          <a:xfrm>
            <a:off x="468313" y="908050"/>
            <a:ext cx="7772400" cy="83820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fi-FI" sz="3200" dirty="0" err="1">
                <a:latin typeface="+mn-lt"/>
              </a:rPr>
              <a:t>Quality</a:t>
            </a:r>
            <a:r>
              <a:rPr lang="fi-FI" sz="3200" dirty="0">
                <a:latin typeface="+mn-lt"/>
              </a:rPr>
              <a:t> </a:t>
            </a:r>
            <a:r>
              <a:rPr lang="fi-FI" sz="3200" dirty="0" err="1">
                <a:latin typeface="+mn-lt"/>
              </a:rPr>
              <a:t>assurance</a:t>
            </a:r>
            <a:r>
              <a:rPr lang="fi-FI" sz="3200" dirty="0">
                <a:latin typeface="+mn-lt"/>
              </a:rPr>
              <a:t> of </a:t>
            </a:r>
            <a:r>
              <a:rPr lang="fi-FI" sz="3200" dirty="0" err="1">
                <a:latin typeface="+mn-lt"/>
              </a:rPr>
              <a:t>Hydrografic</a:t>
            </a:r>
            <a:r>
              <a:rPr lang="fi-FI" sz="3200" dirty="0">
                <a:latin typeface="+mn-lt"/>
              </a:rPr>
              <a:t> data</a:t>
            </a:r>
            <a:endParaRPr lang="sv-SE" sz="2400" dirty="0">
              <a:latin typeface="+mj-lt"/>
              <a:ea typeface="+mj-ea"/>
              <a:cs typeface="+mj-cs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323850" y="1916113"/>
            <a:ext cx="8569325" cy="1800225"/>
          </a:xfrm>
          <a:prstGeom prst="rect">
            <a:avLst/>
          </a:prstGeom>
          <a:solidFill>
            <a:srgbClr val="FFFFFF"/>
          </a:solidFill>
          <a:ln>
            <a:miter lim="800000"/>
            <a:headEnd/>
            <a:tailEnd/>
          </a:ln>
        </p:spPr>
        <p:txBody>
          <a:bodyPr/>
          <a:lstStyle/>
          <a:p>
            <a:pPr marL="174625" indent="-174625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i-FI" sz="2800" dirty="0" err="1">
                <a:latin typeface="+mn-lt"/>
              </a:rPr>
              <a:t>Re-surveying</a:t>
            </a:r>
            <a:r>
              <a:rPr lang="fi-FI" sz="2800" dirty="0">
                <a:latin typeface="+mn-lt"/>
              </a:rPr>
              <a:t> of </a:t>
            </a:r>
            <a:r>
              <a:rPr lang="fi-FI" sz="2800" dirty="0" err="1">
                <a:latin typeface="+mn-lt"/>
              </a:rPr>
              <a:t>prioritised</a:t>
            </a:r>
            <a:r>
              <a:rPr lang="fi-FI" sz="2800" dirty="0">
                <a:latin typeface="+mn-lt"/>
              </a:rPr>
              <a:t> av </a:t>
            </a:r>
            <a:r>
              <a:rPr lang="fi-FI" sz="2800" dirty="0" err="1">
                <a:latin typeface="+mn-lt"/>
              </a:rPr>
              <a:t>prioriterade</a:t>
            </a:r>
            <a:r>
              <a:rPr lang="fi-FI" sz="2800" dirty="0">
                <a:latin typeface="+mn-lt"/>
              </a:rPr>
              <a:t> </a:t>
            </a:r>
            <a:r>
              <a:rPr lang="fi-FI" sz="2800" dirty="0" err="1">
                <a:latin typeface="+mn-lt"/>
              </a:rPr>
              <a:t>fairways</a:t>
            </a:r>
            <a:r>
              <a:rPr lang="fi-FI" sz="2800" dirty="0">
                <a:latin typeface="+mn-lt"/>
              </a:rPr>
              <a:t> in the </a:t>
            </a:r>
            <a:r>
              <a:rPr lang="fi-FI" sz="2800" dirty="0" err="1">
                <a:latin typeface="+mn-lt"/>
              </a:rPr>
              <a:t>Baltic</a:t>
            </a:r>
            <a:r>
              <a:rPr lang="fi-FI" sz="2800" dirty="0">
                <a:latin typeface="+mn-lt"/>
              </a:rPr>
              <a:t> </a:t>
            </a:r>
            <a:r>
              <a:rPr lang="fi-FI" sz="2800" dirty="0" err="1">
                <a:latin typeface="+mn-lt"/>
              </a:rPr>
              <a:t>Sea</a:t>
            </a:r>
            <a:r>
              <a:rPr lang="fi-FI" sz="2800" dirty="0">
                <a:latin typeface="+mn-lt"/>
              </a:rPr>
              <a:t> (HELCOM </a:t>
            </a:r>
            <a:r>
              <a:rPr lang="fi-FI" sz="2800" dirty="0" err="1">
                <a:latin typeface="+mn-lt"/>
              </a:rPr>
              <a:t>fairways</a:t>
            </a:r>
            <a:r>
              <a:rPr lang="fi-FI" sz="2800" dirty="0">
                <a:latin typeface="+mn-lt"/>
              </a:rPr>
              <a:t> cat. I </a:t>
            </a:r>
            <a:r>
              <a:rPr lang="fi-FI" sz="2800" dirty="0" err="1">
                <a:latin typeface="+mn-lt"/>
              </a:rPr>
              <a:t>och</a:t>
            </a:r>
            <a:r>
              <a:rPr lang="fi-FI" sz="2800" dirty="0">
                <a:latin typeface="+mn-lt"/>
              </a:rPr>
              <a:t> II)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i-FI" sz="2800" dirty="0">
                <a:latin typeface="+mn-lt"/>
              </a:rPr>
              <a:t> </a:t>
            </a:r>
            <a:r>
              <a:rPr lang="fi-FI" sz="2800" dirty="0" err="1">
                <a:latin typeface="+mn-lt"/>
              </a:rPr>
              <a:t>Development</a:t>
            </a:r>
            <a:r>
              <a:rPr lang="fi-FI" sz="2800" dirty="0">
                <a:latin typeface="+mn-lt"/>
              </a:rPr>
              <a:t> of </a:t>
            </a:r>
            <a:r>
              <a:rPr lang="fi-FI" sz="2800" dirty="0" err="1">
                <a:latin typeface="+mn-lt"/>
              </a:rPr>
              <a:t>Baltic</a:t>
            </a:r>
            <a:r>
              <a:rPr lang="fi-FI" sz="2800" dirty="0">
                <a:latin typeface="+mn-lt"/>
              </a:rPr>
              <a:t> </a:t>
            </a:r>
            <a:r>
              <a:rPr lang="fi-FI" sz="2800" dirty="0" err="1">
                <a:latin typeface="+mn-lt"/>
              </a:rPr>
              <a:t>Sea</a:t>
            </a:r>
            <a:r>
              <a:rPr lang="fi-FI" sz="2800" dirty="0">
                <a:latin typeface="+mn-lt"/>
              </a:rPr>
              <a:t> </a:t>
            </a:r>
            <a:r>
              <a:rPr lang="fi-FI" sz="2800" dirty="0" err="1">
                <a:latin typeface="+mn-lt"/>
              </a:rPr>
              <a:t>Depths</a:t>
            </a:r>
            <a:r>
              <a:rPr lang="fi-FI" sz="2800" dirty="0">
                <a:latin typeface="+mn-lt"/>
              </a:rPr>
              <a:t> </a:t>
            </a:r>
            <a:r>
              <a:rPr lang="fi-FI" sz="2800" dirty="0" err="1">
                <a:latin typeface="+mn-lt"/>
              </a:rPr>
              <a:t>Model</a:t>
            </a:r>
            <a:endParaRPr lang="fi-FI" sz="2800" dirty="0">
              <a:latin typeface="+mn-lt"/>
            </a:endParaRPr>
          </a:p>
          <a:p>
            <a:pPr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i-FI" sz="2800" dirty="0">
                <a:latin typeface="+mn-lt"/>
              </a:rPr>
              <a:t> </a:t>
            </a:r>
            <a:r>
              <a:rPr lang="fi-FI" sz="2800" dirty="0" err="1">
                <a:latin typeface="+mn-lt"/>
              </a:rPr>
              <a:t>Pilot</a:t>
            </a:r>
            <a:r>
              <a:rPr lang="fi-FI" sz="2800" dirty="0">
                <a:latin typeface="+mn-lt"/>
              </a:rPr>
              <a:t> </a:t>
            </a:r>
            <a:r>
              <a:rPr lang="fi-FI" sz="2800" dirty="0" err="1">
                <a:latin typeface="+mn-lt"/>
              </a:rPr>
              <a:t>implementation</a:t>
            </a:r>
            <a:r>
              <a:rPr lang="fi-FI" sz="2800" dirty="0">
                <a:latin typeface="+mn-lt"/>
              </a:rPr>
              <a:t> of </a:t>
            </a:r>
            <a:r>
              <a:rPr lang="fi-FI" sz="2800" dirty="0" err="1">
                <a:latin typeface="+mn-lt"/>
              </a:rPr>
              <a:t>harmonised</a:t>
            </a:r>
            <a:r>
              <a:rPr lang="fi-FI" sz="2800" dirty="0">
                <a:latin typeface="+mn-lt"/>
              </a:rPr>
              <a:t> </a:t>
            </a:r>
            <a:r>
              <a:rPr lang="fi-FI" sz="2800" dirty="0" err="1">
                <a:latin typeface="+mn-lt"/>
              </a:rPr>
              <a:t>vertical</a:t>
            </a:r>
            <a:r>
              <a:rPr lang="fi-FI" sz="2800" dirty="0">
                <a:latin typeface="+mn-lt"/>
              </a:rPr>
              <a:t> </a:t>
            </a:r>
            <a:r>
              <a:rPr lang="fi-FI" sz="2800" dirty="0" err="1">
                <a:latin typeface="+mn-lt"/>
              </a:rPr>
              <a:t>reference</a:t>
            </a:r>
            <a:endParaRPr lang="fi-FI" sz="2800" dirty="0">
              <a:latin typeface="+mn-lt"/>
            </a:endParaRPr>
          </a:p>
        </p:txBody>
      </p:sp>
      <p:grpSp>
        <p:nvGrpSpPr>
          <p:cNvPr id="13319" name="Group 16"/>
          <p:cNvGrpSpPr>
            <a:grpSpLocks/>
          </p:cNvGrpSpPr>
          <p:nvPr/>
        </p:nvGrpSpPr>
        <p:grpSpPr bwMode="auto">
          <a:xfrm>
            <a:off x="3276600" y="4005263"/>
            <a:ext cx="3095625" cy="2016125"/>
            <a:chOff x="856" y="1624"/>
            <a:chExt cx="3050" cy="2081"/>
          </a:xfrm>
        </p:grpSpPr>
        <p:graphicFrame>
          <p:nvGraphicFramePr>
            <p:cNvPr id="13323" name="Object 2"/>
            <p:cNvGraphicFramePr>
              <a:graphicFrameLocks noChangeAspect="1"/>
            </p:cNvGraphicFramePr>
            <p:nvPr/>
          </p:nvGraphicFramePr>
          <p:xfrm>
            <a:off x="856" y="3113"/>
            <a:ext cx="2432" cy="592"/>
          </p:xfrm>
          <a:graphic>
            <a:graphicData uri="http://schemas.openxmlformats.org/presentationml/2006/ole">
              <p:oleObj spid="_x0000_s13332" name="Bittikartta" r:id="rId6" imgW="6392167" imgH="1552792" progId="PBrush">
                <p:embed/>
              </p:oleObj>
            </a:graphicData>
          </a:graphic>
        </p:graphicFrame>
        <p:pic>
          <p:nvPicPr>
            <p:cNvPr id="13324" name="Picture 18" descr="Kaiku_ylaviisto_yleiskuva_pieni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1746" y="1624"/>
              <a:ext cx="2160" cy="16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3320" name="Picture 19" descr="Ruopattu_vaylanosa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971550" y="4076700"/>
            <a:ext cx="2408238" cy="167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B2B2B2"/>
            </a:outerShdw>
          </a:effectLst>
        </p:spPr>
      </p:pic>
      <p:pic>
        <p:nvPicPr>
          <p:cNvPr id="13321" name="Picture 20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588125" y="4005263"/>
            <a:ext cx="2293938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Ellips 13"/>
          <p:cNvSpPr/>
          <p:nvPr/>
        </p:nvSpPr>
        <p:spPr>
          <a:xfrm>
            <a:off x="8243888" y="115888"/>
            <a:ext cx="792162" cy="720725"/>
          </a:xfrm>
          <a:prstGeom prst="ellipse">
            <a:avLst/>
          </a:prstGeom>
          <a:gradFill flip="none" rotWithShape="1">
            <a:gsLst>
              <a:gs pos="0">
                <a:srgbClr val="0070C0">
                  <a:tint val="66000"/>
                  <a:satMod val="160000"/>
                </a:srgbClr>
              </a:gs>
              <a:gs pos="50000">
                <a:srgbClr val="0070C0">
                  <a:tint val="44500"/>
                  <a:satMod val="160000"/>
                </a:srgbClr>
              </a:gs>
              <a:gs pos="100000">
                <a:srgbClr val="0070C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v-SE" sz="1200" dirty="0" err="1">
                <a:solidFill>
                  <a:schemeClr val="tx1"/>
                </a:solidFill>
              </a:rPr>
              <a:t>Act</a:t>
            </a:r>
            <a:r>
              <a:rPr lang="sv-SE" sz="1200" dirty="0">
                <a:solidFill>
                  <a:schemeClr val="tx1"/>
                </a:solidFill>
              </a:rPr>
              <a:t>. 3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836613"/>
            <a:ext cx="8532812" cy="1223962"/>
          </a:xfrm>
          <a:solidFill>
            <a:srgbClr val="FFFFFF"/>
          </a:solidFill>
        </p:spPr>
        <p:txBody>
          <a:bodyPr anchor="t"/>
          <a:lstStyle/>
          <a:p>
            <a:pPr algn="l">
              <a:tabLst>
                <a:tab pos="3227388" algn="l"/>
              </a:tabLst>
            </a:pPr>
            <a:r>
              <a:rPr lang="en-US" sz="3200" dirty="0" smtClean="0"/>
              <a:t>Sub-activity 3.1: Re-surveys of HELCOM Cat. 1 &amp; II</a:t>
            </a:r>
            <a:br>
              <a:rPr lang="en-US" sz="3200" dirty="0" smtClean="0"/>
            </a:br>
            <a:r>
              <a:rPr lang="en-US" sz="3200" dirty="0" smtClean="0"/>
              <a:t>	- Progress report</a:t>
            </a:r>
            <a:br>
              <a:rPr lang="en-US" sz="3200" dirty="0" smtClean="0"/>
            </a:br>
            <a:endParaRPr lang="fi-FI" sz="3200" dirty="0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63938" y="2132856"/>
            <a:ext cx="5580062" cy="3168650"/>
          </a:xfrm>
          <a:solidFill>
            <a:srgbClr val="FFFFFF"/>
          </a:solidFill>
        </p:spPr>
        <p:txBody>
          <a:bodyPr/>
          <a:lstStyle/>
          <a:p>
            <a:pPr indent="-249238">
              <a:defRPr/>
            </a:pPr>
            <a:r>
              <a:rPr lang="en-US" sz="2400" dirty="0" smtClean="0"/>
              <a:t>External contracts signed in April 2011 for 13 000 km² – production year 2011</a:t>
            </a:r>
          </a:p>
          <a:p>
            <a:pPr indent="-249238">
              <a:defRPr/>
            </a:pPr>
            <a:r>
              <a:rPr lang="en-US" sz="2400" dirty="0" smtClean="0">
                <a:cs typeface="Arial" charset="0"/>
              </a:rPr>
              <a:t>Internal production in Finland and Sweden 2011 amounted 3 200 km3</a:t>
            </a:r>
          </a:p>
          <a:p>
            <a:pPr indent="-249238">
              <a:defRPr/>
            </a:pPr>
            <a:r>
              <a:rPr lang="en-US" sz="2400" dirty="0" smtClean="0">
                <a:cs typeface="Arial" charset="0"/>
              </a:rPr>
              <a:t>External contracts  to be signed in May 2012 for ~23 000 </a:t>
            </a:r>
            <a:r>
              <a:rPr lang="en-US" sz="2400" dirty="0"/>
              <a:t>km²</a:t>
            </a:r>
            <a:r>
              <a:rPr lang="en-US" sz="2400" dirty="0" smtClean="0">
                <a:cs typeface="Arial" charset="0"/>
              </a:rPr>
              <a:t> – production years 2012-2013</a:t>
            </a:r>
          </a:p>
          <a:p>
            <a:pPr>
              <a:defRPr/>
            </a:pPr>
            <a:endParaRPr lang="en-US" sz="2400" dirty="0" smtClean="0">
              <a:cs typeface="Arial" charset="0"/>
            </a:endParaRPr>
          </a:p>
        </p:txBody>
      </p:sp>
      <p:grpSp>
        <p:nvGrpSpPr>
          <p:cNvPr id="14340" name="Group 6"/>
          <p:cNvGrpSpPr>
            <a:grpSpLocks/>
          </p:cNvGrpSpPr>
          <p:nvPr/>
        </p:nvGrpSpPr>
        <p:grpSpPr bwMode="auto">
          <a:xfrm>
            <a:off x="468313" y="1412776"/>
            <a:ext cx="3095625" cy="4106862"/>
            <a:chOff x="215" y="720"/>
            <a:chExt cx="2257" cy="3139"/>
          </a:xfrm>
        </p:grpSpPr>
        <p:pic>
          <p:nvPicPr>
            <p:cNvPr id="14345" name="Picture 6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15" y="720"/>
              <a:ext cx="2257" cy="313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14346" name="Oval 5"/>
            <p:cNvSpPr>
              <a:spLocks noChangeArrowheads="1"/>
            </p:cNvSpPr>
            <p:nvPr/>
          </p:nvSpPr>
          <p:spPr bwMode="auto">
            <a:xfrm rot="-395620">
              <a:off x="974" y="1661"/>
              <a:ext cx="635" cy="1042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da-DK"/>
            </a:p>
          </p:txBody>
        </p:sp>
      </p:grpSp>
      <p:pic>
        <p:nvPicPr>
          <p:cNvPr id="14341" name="Bildobjekt 6" descr="Mona-Lisa_wide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3052763" cy="85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 descr="Line_Rose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6091238"/>
            <a:ext cx="9144000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Bildobjekt 8" descr="en_tentea_beneficiaries_logo3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07975" y="5732463"/>
            <a:ext cx="2727325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Ellips 9"/>
          <p:cNvSpPr/>
          <p:nvPr/>
        </p:nvSpPr>
        <p:spPr>
          <a:xfrm>
            <a:off x="8243888" y="115888"/>
            <a:ext cx="792162" cy="720725"/>
          </a:xfrm>
          <a:prstGeom prst="ellipse">
            <a:avLst/>
          </a:prstGeom>
          <a:gradFill flip="none" rotWithShape="1">
            <a:gsLst>
              <a:gs pos="0">
                <a:srgbClr val="0070C0">
                  <a:tint val="66000"/>
                  <a:satMod val="160000"/>
                </a:srgbClr>
              </a:gs>
              <a:gs pos="50000">
                <a:srgbClr val="0070C0">
                  <a:tint val="44500"/>
                  <a:satMod val="160000"/>
                </a:srgbClr>
              </a:gs>
              <a:gs pos="100000">
                <a:srgbClr val="0070C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v-SE" sz="1200" dirty="0" err="1">
                <a:solidFill>
                  <a:schemeClr val="tx1"/>
                </a:solidFill>
              </a:rPr>
              <a:t>Act</a:t>
            </a:r>
            <a:r>
              <a:rPr lang="sv-SE" sz="1200" dirty="0">
                <a:solidFill>
                  <a:schemeClr val="tx1"/>
                </a:solidFill>
              </a:rPr>
              <a:t>. 3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692150"/>
            <a:ext cx="8532812" cy="1368425"/>
          </a:xfrm>
          <a:solidFill>
            <a:srgbClr val="FFFFFF"/>
          </a:solidFill>
        </p:spPr>
        <p:txBody>
          <a:bodyPr anchor="t"/>
          <a:lstStyle/>
          <a:p>
            <a:pPr algn="l">
              <a:tabLst>
                <a:tab pos="3227388" algn="l"/>
              </a:tabLst>
            </a:pPr>
            <a:r>
              <a:rPr lang="en-US" sz="3200" dirty="0" smtClean="0"/>
              <a:t>Sub-activity 3.2: Baltic Sea Depth Data Model		- Progress report</a:t>
            </a:r>
            <a:br>
              <a:rPr lang="en-US" sz="3200" dirty="0" smtClean="0"/>
            </a:br>
            <a:endParaRPr lang="fi-FI" sz="3200" dirty="0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63938" y="1989137"/>
            <a:ext cx="5580062" cy="3743325"/>
          </a:xfrm>
          <a:solidFill>
            <a:srgbClr val="FFFFFF"/>
          </a:solidFill>
        </p:spPr>
        <p:txBody>
          <a:bodyPr/>
          <a:lstStyle/>
          <a:p>
            <a:pPr marL="342900" lvl="1" indent="-249238">
              <a:lnSpc>
                <a:spcPct val="80000"/>
              </a:lnSpc>
              <a:buFont typeface="Arial" charset="0"/>
              <a:buChar char="•"/>
            </a:pPr>
            <a:r>
              <a:rPr lang="en-US" sz="2400" dirty="0" smtClean="0"/>
              <a:t>Presentations with all members of BSHC in September 2011</a:t>
            </a:r>
          </a:p>
          <a:p>
            <a:pPr marL="342900" lvl="1" indent="-249238">
              <a:lnSpc>
                <a:spcPct val="80000"/>
              </a:lnSpc>
              <a:buFont typeface="Arial" charset="0"/>
              <a:buChar char="•"/>
            </a:pPr>
            <a:r>
              <a:rPr lang="en-US" sz="2400" dirty="0" smtClean="0"/>
              <a:t>Workshop planned for in Finland,</a:t>
            </a:r>
            <a:br>
              <a:rPr lang="en-US" sz="2400" dirty="0" smtClean="0"/>
            </a:br>
            <a:r>
              <a:rPr lang="en-US" sz="2400" dirty="0" smtClean="0"/>
              <a:t>early June with participation all Baltic</a:t>
            </a:r>
            <a:br>
              <a:rPr lang="en-US" sz="2400" dirty="0" smtClean="0"/>
            </a:br>
            <a:r>
              <a:rPr lang="en-US" sz="2400" dirty="0" smtClean="0"/>
              <a:t>Sea countries</a:t>
            </a:r>
          </a:p>
          <a:p>
            <a:pPr marL="342900" lvl="1" indent="-249238">
              <a:lnSpc>
                <a:spcPct val="80000"/>
              </a:lnSpc>
              <a:buFont typeface="Arial" charset="0"/>
              <a:buChar char="•"/>
            </a:pPr>
            <a:r>
              <a:rPr lang="en-US" sz="2400" dirty="0" smtClean="0"/>
              <a:t>Data management and exchange of data, INSPIRE-directive and national implementations are challenges</a:t>
            </a:r>
          </a:p>
          <a:p>
            <a:pPr marL="342900" lvl="1" indent="-249238">
              <a:lnSpc>
                <a:spcPct val="80000"/>
              </a:lnSpc>
              <a:buFont typeface="Arial" charset="0"/>
              <a:buChar char="•"/>
            </a:pPr>
            <a:r>
              <a:rPr lang="en-GB" sz="2400" dirty="0" smtClean="0"/>
              <a:t>A first model of a “portal” and a plan for implementation is to be made and presented at the upcoming BSHC WG meeting in Helsinki, August 2012</a:t>
            </a:r>
            <a:endParaRPr lang="en-US" sz="2400" dirty="0" smtClean="0"/>
          </a:p>
        </p:txBody>
      </p:sp>
      <p:pic>
        <p:nvPicPr>
          <p:cNvPr id="15364" name="Bildobjekt 6" descr="Mona-Lisa_wide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3052763" cy="85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6" descr="Line_Rose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6091238"/>
            <a:ext cx="9144000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Bildobjekt 8" descr="en_tentea_beneficiaries_logo3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7975" y="5732463"/>
            <a:ext cx="2727325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8" descr="Fledermaus_cube_1m_edited_selection_2D"/>
          <p:cNvPicPr>
            <a:picLocks noGrp="1"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66688" y="3709988"/>
            <a:ext cx="3203575" cy="159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Ellips 9"/>
          <p:cNvSpPr/>
          <p:nvPr/>
        </p:nvSpPr>
        <p:spPr>
          <a:xfrm>
            <a:off x="8243888" y="115888"/>
            <a:ext cx="792162" cy="720725"/>
          </a:xfrm>
          <a:prstGeom prst="ellipse">
            <a:avLst/>
          </a:prstGeom>
          <a:gradFill flip="none" rotWithShape="1">
            <a:gsLst>
              <a:gs pos="0">
                <a:srgbClr val="0070C0">
                  <a:tint val="66000"/>
                  <a:satMod val="160000"/>
                </a:srgbClr>
              </a:gs>
              <a:gs pos="50000">
                <a:srgbClr val="0070C0">
                  <a:tint val="44500"/>
                  <a:satMod val="160000"/>
                </a:srgbClr>
              </a:gs>
              <a:gs pos="100000">
                <a:srgbClr val="0070C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v-SE" sz="1200" dirty="0" err="1">
                <a:solidFill>
                  <a:schemeClr val="tx1"/>
                </a:solidFill>
              </a:rPr>
              <a:t>Act</a:t>
            </a:r>
            <a:r>
              <a:rPr lang="sv-SE" sz="1200" dirty="0">
                <a:solidFill>
                  <a:schemeClr val="tx1"/>
                </a:solidFill>
              </a:rPr>
              <a:t>. 3</a:t>
            </a: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294" y="1484784"/>
            <a:ext cx="3167970" cy="2099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692150"/>
            <a:ext cx="8532812" cy="1368425"/>
          </a:xfrm>
          <a:solidFill>
            <a:srgbClr val="FFFFFF"/>
          </a:solidFill>
        </p:spPr>
        <p:txBody>
          <a:bodyPr anchor="t"/>
          <a:lstStyle/>
          <a:p>
            <a:pPr algn="l">
              <a:tabLst>
                <a:tab pos="3227388" algn="l"/>
              </a:tabLst>
            </a:pPr>
            <a:r>
              <a:rPr lang="en-US" sz="3200" dirty="0" smtClean="0"/>
              <a:t>Sub-activity 3.3: Harmonized vertical Reference	- Progress report</a:t>
            </a:r>
            <a:br>
              <a:rPr lang="en-US" sz="3200" dirty="0" smtClean="0"/>
            </a:br>
            <a:endParaRPr lang="fi-FI" sz="3200" dirty="0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63938" y="2359025"/>
            <a:ext cx="5580062" cy="3555206"/>
          </a:xfrm>
          <a:solidFill>
            <a:srgbClr val="FFFFFF"/>
          </a:solidFill>
        </p:spPr>
        <p:txBody>
          <a:bodyPr/>
          <a:lstStyle/>
          <a:p>
            <a:r>
              <a:rPr lang="en-US" sz="2400" dirty="0" smtClean="0">
                <a:cs typeface="Arial" charset="0"/>
              </a:rPr>
              <a:t>Slow progress in national Hydrographic Offices</a:t>
            </a:r>
          </a:p>
          <a:p>
            <a:r>
              <a:rPr lang="en-US" sz="2400" dirty="0" smtClean="0">
                <a:cs typeface="Arial" charset="0"/>
              </a:rPr>
              <a:t>Cooperation with IHO Tidal and Water Level Working Group</a:t>
            </a:r>
          </a:p>
          <a:p>
            <a:r>
              <a:rPr lang="en-US" sz="2400" dirty="0" smtClean="0">
                <a:cs typeface="Arial" charset="0"/>
              </a:rPr>
              <a:t>Proposal for a harmonized vertical reference with preliminary implementation effects will be presented at the BSHC meeting in Helsinki in September 2012</a:t>
            </a:r>
          </a:p>
        </p:txBody>
      </p:sp>
      <p:pic>
        <p:nvPicPr>
          <p:cNvPr id="16388" name="Bildobjekt 6" descr="Mona-Lisa_wide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3052763" cy="85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6" descr="Line_Rose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6091238"/>
            <a:ext cx="9144000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Bildobjekt 8" descr="en_tentea_beneficiaries_logo3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7975" y="5732463"/>
            <a:ext cx="2727325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7" descr="vkh11a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944688" y="1303338"/>
            <a:ext cx="1563687" cy="1093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9"/>
          <p:cNvPicPr>
            <a:picLocks noGrp="1"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3025" y="1303338"/>
            <a:ext cx="1706563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Picture 12" descr="http://servlet.dmi.dk/vandstand/servlet/BoosImage?type=sealevel&amp;pres=boos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12713" y="2620963"/>
            <a:ext cx="261302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Ellips 9"/>
          <p:cNvSpPr/>
          <p:nvPr/>
        </p:nvSpPr>
        <p:spPr>
          <a:xfrm>
            <a:off x="8243888" y="115888"/>
            <a:ext cx="792162" cy="720725"/>
          </a:xfrm>
          <a:prstGeom prst="ellipse">
            <a:avLst/>
          </a:prstGeom>
          <a:gradFill flip="none" rotWithShape="1">
            <a:gsLst>
              <a:gs pos="0">
                <a:srgbClr val="0070C0">
                  <a:tint val="66000"/>
                  <a:satMod val="160000"/>
                </a:srgbClr>
              </a:gs>
              <a:gs pos="50000">
                <a:srgbClr val="0070C0">
                  <a:tint val="44500"/>
                  <a:satMod val="160000"/>
                </a:srgbClr>
              </a:gs>
              <a:gs pos="100000">
                <a:srgbClr val="0070C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v-SE" sz="1200" dirty="0" err="1">
                <a:solidFill>
                  <a:schemeClr val="tx1"/>
                </a:solidFill>
              </a:rPr>
              <a:t>Act</a:t>
            </a:r>
            <a:r>
              <a:rPr lang="sv-SE" sz="1200" dirty="0">
                <a:solidFill>
                  <a:schemeClr val="tx1"/>
                </a:solidFill>
              </a:rPr>
              <a:t>. 3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t2.gstatic.com/images?q=tbn:ANd9GcSCMPrqBoybz7UMBaC8egatQhfAcmdFdeqMxDAxcqAxd0yBhSD4lQ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27763" y="341313"/>
            <a:ext cx="2519362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Bildobjekt 3" descr="Mona-Lisa_wide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438" y="61913"/>
            <a:ext cx="3052762" cy="85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6" descr="Line_Rose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6091238"/>
            <a:ext cx="9144000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ruta 7"/>
          <p:cNvSpPr txBox="1">
            <a:spLocks noChangeArrowheads="1"/>
          </p:cNvSpPr>
          <p:nvPr/>
        </p:nvSpPr>
        <p:spPr bwMode="auto">
          <a:xfrm>
            <a:off x="536575" y="2636838"/>
            <a:ext cx="8353425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50825" indent="-250825">
              <a:spcAft>
                <a:spcPts val="1200"/>
              </a:spcAft>
              <a:buFont typeface="Arial" charset="0"/>
              <a:buChar char="•"/>
            </a:pPr>
            <a:r>
              <a:rPr lang="en-US" sz="2400"/>
              <a:t>Facilitate global sharing of maritime information</a:t>
            </a:r>
          </a:p>
          <a:p>
            <a:pPr marL="250825" indent="-250825">
              <a:spcAft>
                <a:spcPts val="1200"/>
              </a:spcAft>
              <a:buFont typeface="Arial" charset="0"/>
              <a:buChar char="•"/>
            </a:pPr>
            <a:r>
              <a:rPr lang="en-US" sz="2400"/>
              <a:t>Extend scope of information sharing beyond AIS</a:t>
            </a:r>
          </a:p>
          <a:p>
            <a:pPr marL="250825" indent="-250825">
              <a:spcAft>
                <a:spcPts val="1200"/>
              </a:spcAft>
              <a:buFont typeface="Arial" charset="0"/>
              <a:buChar char="•"/>
            </a:pPr>
            <a:r>
              <a:rPr lang="en-US" sz="2400"/>
              <a:t>Develop and test a functional demonstrator system</a:t>
            </a:r>
          </a:p>
          <a:p>
            <a:pPr marL="250825" indent="-250825">
              <a:spcAft>
                <a:spcPts val="1200"/>
              </a:spcAft>
              <a:buFont typeface="Arial" charset="0"/>
              <a:buChar char="•"/>
            </a:pPr>
            <a:r>
              <a:rPr lang="en-US" sz="2400"/>
              <a:t>“The One and Only Global Proxy”</a:t>
            </a:r>
          </a:p>
        </p:txBody>
      </p:sp>
      <p:sp>
        <p:nvSpPr>
          <p:cNvPr id="50181" name="Rubrik 3"/>
          <p:cNvSpPr txBox="1">
            <a:spLocks/>
          </p:cNvSpPr>
          <p:nvPr/>
        </p:nvSpPr>
        <p:spPr bwMode="auto">
          <a:xfrm>
            <a:off x="711200" y="1182688"/>
            <a:ext cx="77724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da-DK" sz="3200" dirty="0" smtClean="0">
                <a:latin typeface="+mj-lt"/>
                <a:ea typeface="+mj-ea"/>
                <a:cs typeface="+mj-cs"/>
              </a:rPr>
              <a:t>Global Sharing of Maritime Data</a:t>
            </a:r>
          </a:p>
        </p:txBody>
      </p:sp>
      <p:pic>
        <p:nvPicPr>
          <p:cNvPr id="17415" name="Bildobjekt 7" descr="en_tentea_beneficiaries_logo3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07975" y="5732463"/>
            <a:ext cx="2727325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Ellips 8"/>
          <p:cNvSpPr/>
          <p:nvPr/>
        </p:nvSpPr>
        <p:spPr>
          <a:xfrm>
            <a:off x="8243888" y="115888"/>
            <a:ext cx="792162" cy="720725"/>
          </a:xfrm>
          <a:prstGeom prst="ellipse">
            <a:avLst/>
          </a:prstGeom>
          <a:gradFill flip="none" rotWithShape="1">
            <a:gsLst>
              <a:gs pos="0">
                <a:srgbClr val="0070C0">
                  <a:tint val="66000"/>
                  <a:satMod val="160000"/>
                </a:srgbClr>
              </a:gs>
              <a:gs pos="50000">
                <a:srgbClr val="0070C0">
                  <a:tint val="44500"/>
                  <a:satMod val="160000"/>
                </a:srgbClr>
              </a:gs>
              <a:gs pos="100000">
                <a:srgbClr val="0070C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v-SE" sz="1200" dirty="0" err="1">
                <a:solidFill>
                  <a:schemeClr val="tx1"/>
                </a:solidFill>
              </a:rPr>
              <a:t>Act</a:t>
            </a:r>
            <a:r>
              <a:rPr lang="sv-SE" sz="1200" dirty="0">
                <a:solidFill>
                  <a:schemeClr val="tx1"/>
                </a:solidFill>
              </a:rPr>
              <a:t>. 4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Bildobjekt 3" descr="Mona-Lisa_wide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8" y="61913"/>
            <a:ext cx="3052762" cy="85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6" descr="Line_Rose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6091238"/>
            <a:ext cx="9144000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Bildobjekt 5" descr="en_tentea_beneficiaries_logo3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7975" y="5732463"/>
            <a:ext cx="2727325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ubrik 4"/>
          <p:cNvSpPr txBox="1">
            <a:spLocks/>
          </p:cNvSpPr>
          <p:nvPr/>
        </p:nvSpPr>
        <p:spPr>
          <a:xfrm>
            <a:off x="1187450" y="908050"/>
            <a:ext cx="6840538" cy="700088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sv-SE" sz="3200" dirty="0">
                <a:latin typeface="+mj-lt"/>
                <a:ea typeface="+mj-ea"/>
                <a:cs typeface="+mj-cs"/>
              </a:rPr>
              <a:t>Global </a:t>
            </a:r>
            <a:r>
              <a:rPr lang="sv-SE" sz="3200" dirty="0" err="1">
                <a:latin typeface="+mj-lt"/>
                <a:ea typeface="+mj-ea"/>
                <a:cs typeface="+mj-cs"/>
              </a:rPr>
              <a:t>Sharing</a:t>
            </a:r>
            <a:r>
              <a:rPr lang="sv-SE" sz="3200" dirty="0">
                <a:latin typeface="+mj-lt"/>
                <a:ea typeface="+mj-ea"/>
                <a:cs typeface="+mj-cs"/>
              </a:rPr>
              <a:t> </a:t>
            </a:r>
            <a:r>
              <a:rPr lang="sv-SE" sz="3200" dirty="0" err="1">
                <a:latin typeface="+mj-lt"/>
                <a:ea typeface="+mj-ea"/>
                <a:cs typeface="+mj-cs"/>
              </a:rPr>
              <a:t>of</a:t>
            </a:r>
            <a:r>
              <a:rPr lang="sv-SE" sz="3200" dirty="0">
                <a:latin typeface="+mj-lt"/>
                <a:ea typeface="+mj-ea"/>
                <a:cs typeface="+mj-cs"/>
              </a:rPr>
              <a:t> </a:t>
            </a:r>
            <a:r>
              <a:rPr lang="sv-SE" sz="3200" dirty="0" err="1">
                <a:latin typeface="+mj-lt"/>
                <a:ea typeface="+mj-ea"/>
                <a:cs typeface="+mj-cs"/>
              </a:rPr>
              <a:t>Maritime</a:t>
            </a:r>
            <a:r>
              <a:rPr lang="sv-SE" sz="3200" dirty="0">
                <a:latin typeface="+mj-lt"/>
                <a:ea typeface="+mj-ea"/>
                <a:cs typeface="+mj-cs"/>
              </a:rPr>
              <a:t> Data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sv-SE" sz="3200" dirty="0">
                <a:latin typeface="+mj-lt"/>
                <a:ea typeface="+mj-ea"/>
                <a:cs typeface="+mj-cs"/>
              </a:rPr>
              <a:t>- Progress </a:t>
            </a:r>
            <a:r>
              <a:rPr lang="sv-SE" sz="3200" dirty="0" err="1">
                <a:latin typeface="+mj-lt"/>
                <a:ea typeface="+mj-ea"/>
                <a:cs typeface="+mj-cs"/>
              </a:rPr>
              <a:t>report</a:t>
            </a:r>
            <a:endParaRPr lang="sv-SE" sz="3200" dirty="0">
              <a:latin typeface="+mj-lt"/>
              <a:ea typeface="+mj-ea"/>
              <a:cs typeface="+mj-cs"/>
            </a:endParaRPr>
          </a:p>
        </p:txBody>
      </p:sp>
      <p:sp>
        <p:nvSpPr>
          <p:cNvPr id="12" name="Ellips 11"/>
          <p:cNvSpPr/>
          <p:nvPr/>
        </p:nvSpPr>
        <p:spPr>
          <a:xfrm>
            <a:off x="8243888" y="115888"/>
            <a:ext cx="792162" cy="720725"/>
          </a:xfrm>
          <a:prstGeom prst="ellipse">
            <a:avLst/>
          </a:prstGeom>
          <a:gradFill flip="none" rotWithShape="1">
            <a:gsLst>
              <a:gs pos="0">
                <a:srgbClr val="0070C0">
                  <a:tint val="66000"/>
                  <a:satMod val="160000"/>
                </a:srgbClr>
              </a:gs>
              <a:gs pos="50000">
                <a:srgbClr val="0070C0">
                  <a:tint val="44500"/>
                  <a:satMod val="160000"/>
                </a:srgbClr>
              </a:gs>
              <a:gs pos="100000">
                <a:srgbClr val="0070C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v-SE" sz="1200" dirty="0" err="1">
                <a:solidFill>
                  <a:schemeClr val="tx1"/>
                </a:solidFill>
              </a:rPr>
              <a:t>Act</a:t>
            </a:r>
            <a:r>
              <a:rPr lang="sv-SE" sz="1200" dirty="0">
                <a:solidFill>
                  <a:schemeClr val="tx1"/>
                </a:solidFill>
              </a:rPr>
              <a:t>. 4</a:t>
            </a:r>
          </a:p>
        </p:txBody>
      </p:sp>
      <p:sp>
        <p:nvSpPr>
          <p:cNvPr id="2" name="Rektangel 1"/>
          <p:cNvSpPr/>
          <p:nvPr/>
        </p:nvSpPr>
        <p:spPr>
          <a:xfrm>
            <a:off x="755650" y="1992313"/>
            <a:ext cx="5761038" cy="297312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2400" dirty="0">
                <a:latin typeface="+mn-lt"/>
              </a:rPr>
              <a:t>Concept presented at IALA Workshop in September 2011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2400" dirty="0" smtClean="0">
                <a:latin typeface="+mn-lt"/>
              </a:rPr>
              <a:t>Functional Specification being developed</a:t>
            </a:r>
            <a:endParaRPr lang="en-GB" sz="2400" dirty="0">
              <a:latin typeface="+mn-lt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2400" dirty="0">
                <a:latin typeface="+mn-lt"/>
              </a:rPr>
              <a:t>Practical tests have been carried out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2400" dirty="0">
                <a:latin typeface="+mn-lt"/>
              </a:rPr>
              <a:t>Working prototype tested mid-May 2012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2400" dirty="0" smtClean="0">
                <a:latin typeface="+mn-lt"/>
              </a:rPr>
              <a:t>Currently working on security and data integrity functions of Proxy</a:t>
            </a:r>
            <a:endParaRPr lang="en-GB" sz="2400" dirty="0">
              <a:latin typeface="+mn-lt"/>
            </a:endParaRPr>
          </a:p>
        </p:txBody>
      </p:sp>
      <p:pic>
        <p:nvPicPr>
          <p:cNvPr id="18440" name="Picture 2" descr="\\sjofartsverket.se\mina\MA\MAGSUN01\My Documents\My Pictures\Bild1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623050" y="1289050"/>
            <a:ext cx="2017713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0" y="0"/>
            <a:ext cx="2400300" cy="6858000"/>
          </a:xfrm>
          <a:prstGeom prst="rect">
            <a:avLst/>
          </a:prstGeom>
        </p:spPr>
      </p:pic>
      <p:sp>
        <p:nvSpPr>
          <p:cNvPr id="5" name="Rubrik 1"/>
          <p:cNvSpPr txBox="1">
            <a:spLocks/>
          </p:cNvSpPr>
          <p:nvPr/>
        </p:nvSpPr>
        <p:spPr>
          <a:xfrm>
            <a:off x="3707904" y="404664"/>
            <a:ext cx="4392488" cy="147002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v-SE" sz="3600" smtClean="0"/>
              <a:t>Why MonaLisa 2.0 ?</a:t>
            </a:r>
            <a:endParaRPr lang="sv-SE" sz="3600" dirty="0"/>
          </a:p>
        </p:txBody>
      </p:sp>
      <p:sp>
        <p:nvSpPr>
          <p:cNvPr id="6" name="Underrubrik 2"/>
          <p:cNvSpPr txBox="1">
            <a:spLocks/>
          </p:cNvSpPr>
          <p:nvPr/>
        </p:nvSpPr>
        <p:spPr>
          <a:xfrm>
            <a:off x="1835696" y="2492896"/>
            <a:ext cx="7128792" cy="34906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buFont typeface="Arial" pitchFamily="34" charset="0"/>
              <a:buChar char="•"/>
            </a:pPr>
            <a:r>
              <a:rPr lang="sv-SE" sz="2800" dirty="0" err="1" smtClean="0">
                <a:solidFill>
                  <a:schemeClr val="tx1"/>
                </a:solidFill>
              </a:rPr>
              <a:t>Need</a:t>
            </a:r>
            <a:r>
              <a:rPr lang="sv-SE" sz="2800" dirty="0" smtClean="0">
                <a:solidFill>
                  <a:schemeClr val="tx1"/>
                </a:solidFill>
              </a:rPr>
              <a:t> for </a:t>
            </a:r>
            <a:r>
              <a:rPr lang="sv-SE" sz="2800" dirty="0" err="1" smtClean="0">
                <a:solidFill>
                  <a:schemeClr val="tx1"/>
                </a:solidFill>
              </a:rPr>
              <a:t>more</a:t>
            </a:r>
            <a:r>
              <a:rPr lang="sv-SE" sz="2800" dirty="0" smtClean="0">
                <a:solidFill>
                  <a:schemeClr val="tx1"/>
                </a:solidFill>
              </a:rPr>
              <a:t> </a:t>
            </a:r>
            <a:r>
              <a:rPr lang="sv-SE" sz="2800" dirty="0" err="1" smtClean="0">
                <a:solidFill>
                  <a:schemeClr val="tx1"/>
                </a:solidFill>
              </a:rPr>
              <a:t>effective</a:t>
            </a:r>
            <a:r>
              <a:rPr lang="sv-SE" sz="2800" dirty="0" smtClean="0">
                <a:solidFill>
                  <a:schemeClr val="tx1"/>
                </a:solidFill>
              </a:rPr>
              <a:t> </a:t>
            </a:r>
            <a:r>
              <a:rPr lang="sv-SE" sz="2800" dirty="0" err="1" smtClean="0">
                <a:solidFill>
                  <a:schemeClr val="tx1"/>
                </a:solidFill>
              </a:rPr>
              <a:t>flow</a:t>
            </a:r>
            <a:r>
              <a:rPr lang="sv-SE" sz="2800" dirty="0" smtClean="0">
                <a:solidFill>
                  <a:schemeClr val="tx1"/>
                </a:solidFill>
              </a:rPr>
              <a:t> </a:t>
            </a:r>
            <a:r>
              <a:rPr lang="sv-SE" sz="2800" dirty="0" err="1" smtClean="0">
                <a:solidFill>
                  <a:schemeClr val="tx1"/>
                </a:solidFill>
              </a:rPr>
              <a:t>of</a:t>
            </a:r>
            <a:r>
              <a:rPr lang="sv-SE" sz="2800" dirty="0" smtClean="0">
                <a:solidFill>
                  <a:schemeClr val="tx1"/>
                </a:solidFill>
              </a:rPr>
              <a:t> information &gt; LEONARDO Project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sv-SE" sz="2800" dirty="0" err="1" smtClean="0">
                <a:solidFill>
                  <a:schemeClr val="tx1"/>
                </a:solidFill>
              </a:rPr>
              <a:t>After</a:t>
            </a:r>
            <a:r>
              <a:rPr lang="sv-SE" sz="2800" dirty="0" smtClean="0">
                <a:solidFill>
                  <a:schemeClr val="tx1"/>
                </a:solidFill>
              </a:rPr>
              <a:t> Costa Concordia; </a:t>
            </a:r>
            <a:r>
              <a:rPr lang="sv-SE" sz="2800" dirty="0" err="1" smtClean="0">
                <a:solidFill>
                  <a:schemeClr val="tx1"/>
                </a:solidFill>
              </a:rPr>
              <a:t>how</a:t>
            </a:r>
            <a:r>
              <a:rPr lang="sv-SE" sz="2800" dirty="0" smtClean="0">
                <a:solidFill>
                  <a:schemeClr val="tx1"/>
                </a:solidFill>
              </a:rPr>
              <a:t> </a:t>
            </a:r>
            <a:r>
              <a:rPr lang="sv-SE" sz="2800" dirty="0" err="1" smtClean="0">
                <a:solidFill>
                  <a:schemeClr val="tx1"/>
                </a:solidFill>
              </a:rPr>
              <a:t>to</a:t>
            </a:r>
            <a:r>
              <a:rPr lang="sv-SE" sz="2800" dirty="0" smtClean="0">
                <a:solidFill>
                  <a:schemeClr val="tx1"/>
                </a:solidFill>
              </a:rPr>
              <a:t> </a:t>
            </a:r>
            <a:r>
              <a:rPr lang="sv-SE" sz="2800" dirty="0" err="1" smtClean="0">
                <a:solidFill>
                  <a:schemeClr val="tx1"/>
                </a:solidFill>
              </a:rPr>
              <a:t>improve</a:t>
            </a:r>
            <a:r>
              <a:rPr lang="sv-SE" sz="2800" dirty="0" smtClean="0">
                <a:solidFill>
                  <a:schemeClr val="tx1"/>
                </a:solidFill>
              </a:rPr>
              <a:t> </a:t>
            </a:r>
            <a:r>
              <a:rPr lang="sv-SE" sz="2800" dirty="0" err="1" smtClean="0">
                <a:solidFill>
                  <a:schemeClr val="tx1"/>
                </a:solidFill>
              </a:rPr>
              <a:t>safety</a:t>
            </a:r>
            <a:r>
              <a:rPr lang="sv-SE" sz="2800" dirty="0" smtClean="0">
                <a:solidFill>
                  <a:schemeClr val="tx1"/>
                </a:solidFill>
              </a:rPr>
              <a:t> and SAR?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sv-SE" sz="2800" dirty="0" err="1" smtClean="0">
                <a:solidFill>
                  <a:schemeClr val="tx1"/>
                </a:solidFill>
              </a:rPr>
              <a:t>Internationally</a:t>
            </a:r>
            <a:r>
              <a:rPr lang="sv-SE" sz="2800" dirty="0" smtClean="0">
                <a:solidFill>
                  <a:schemeClr val="tx1"/>
                </a:solidFill>
              </a:rPr>
              <a:t> </a:t>
            </a:r>
            <a:r>
              <a:rPr lang="sv-SE" sz="2800" dirty="0" err="1" smtClean="0">
                <a:solidFill>
                  <a:schemeClr val="tx1"/>
                </a:solidFill>
              </a:rPr>
              <a:t>increased</a:t>
            </a:r>
            <a:r>
              <a:rPr lang="sv-SE" sz="2800" dirty="0" smtClean="0">
                <a:solidFill>
                  <a:schemeClr val="tx1"/>
                </a:solidFill>
              </a:rPr>
              <a:t> </a:t>
            </a:r>
            <a:r>
              <a:rPr lang="sv-SE" sz="2800" dirty="0" err="1" smtClean="0">
                <a:solidFill>
                  <a:schemeClr val="tx1"/>
                </a:solidFill>
              </a:rPr>
              <a:t>demand</a:t>
            </a:r>
            <a:r>
              <a:rPr lang="sv-SE" sz="2800" dirty="0" smtClean="0">
                <a:solidFill>
                  <a:schemeClr val="tx1"/>
                </a:solidFill>
              </a:rPr>
              <a:t> for actions and </a:t>
            </a:r>
            <a:r>
              <a:rPr lang="sv-SE" sz="2800" dirty="0" err="1" smtClean="0">
                <a:solidFill>
                  <a:schemeClr val="tx1"/>
                </a:solidFill>
              </a:rPr>
              <a:t>needs</a:t>
            </a:r>
            <a:r>
              <a:rPr lang="sv-SE" sz="2800" dirty="0" smtClean="0">
                <a:solidFill>
                  <a:schemeClr val="tx1"/>
                </a:solidFill>
              </a:rPr>
              <a:t> for route </a:t>
            </a:r>
            <a:r>
              <a:rPr lang="sv-SE" sz="2800" dirty="0" err="1" smtClean="0">
                <a:solidFill>
                  <a:schemeClr val="tx1"/>
                </a:solidFill>
              </a:rPr>
              <a:t>exchange</a:t>
            </a:r>
            <a:r>
              <a:rPr lang="sv-SE" sz="2800" dirty="0" smtClean="0">
                <a:solidFill>
                  <a:schemeClr val="tx1"/>
                </a:solidFill>
              </a:rPr>
              <a:t> and route </a:t>
            </a:r>
            <a:r>
              <a:rPr lang="sv-SE" sz="2800" dirty="0" err="1" smtClean="0">
                <a:solidFill>
                  <a:schemeClr val="tx1"/>
                </a:solidFill>
              </a:rPr>
              <a:t>surveillance</a:t>
            </a:r>
            <a:endParaRPr lang="sv-SE" sz="2800" dirty="0" smtClean="0">
              <a:solidFill>
                <a:schemeClr val="tx1"/>
              </a:solidFill>
            </a:endParaRPr>
          </a:p>
          <a:p>
            <a:pPr marL="457200" indent="-457200">
              <a:buFont typeface="Arial" pitchFamily="34" charset="0"/>
              <a:buChar char="•"/>
            </a:pPr>
            <a:endParaRPr lang="sv-SE" dirty="0"/>
          </a:p>
        </p:txBody>
      </p:sp>
    </p:spTree>
    <p:extLst>
      <p:ext uri="{BB962C8B-B14F-4D97-AF65-F5344CB8AC3E}">
        <p14:creationId xmlns="" xmlns:p14="http://schemas.microsoft.com/office/powerpoint/2010/main" val="11074573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0" y="0"/>
            <a:ext cx="2400300" cy="6858000"/>
          </a:xfrm>
          <a:prstGeom prst="rect">
            <a:avLst/>
          </a:prstGeom>
        </p:spPr>
      </p:pic>
      <p:sp>
        <p:nvSpPr>
          <p:cNvPr id="3" name="Rubrik 2"/>
          <p:cNvSpPr>
            <a:spLocks noGrp="1"/>
          </p:cNvSpPr>
          <p:nvPr>
            <p:ph type="ctrTitle"/>
          </p:nvPr>
        </p:nvSpPr>
        <p:spPr>
          <a:xfrm>
            <a:off x="2627784" y="980728"/>
            <a:ext cx="5688632" cy="965969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sv-SE" sz="4000" dirty="0" err="1" smtClean="0"/>
              <a:t>Scope</a:t>
            </a:r>
            <a:r>
              <a:rPr lang="sv-SE" sz="4000" dirty="0" smtClean="0"/>
              <a:t> </a:t>
            </a:r>
            <a:r>
              <a:rPr lang="sv-SE" sz="4000" dirty="0" err="1" smtClean="0"/>
              <a:t>of</a:t>
            </a:r>
            <a:r>
              <a:rPr lang="sv-SE" sz="4000" dirty="0" smtClean="0"/>
              <a:t> </a:t>
            </a:r>
            <a:r>
              <a:rPr lang="sv-SE" sz="4000" dirty="0" err="1" smtClean="0"/>
              <a:t>Activities</a:t>
            </a:r>
            <a:endParaRPr lang="sv-SE" sz="4000" dirty="0"/>
          </a:p>
        </p:txBody>
      </p:sp>
      <p:sp>
        <p:nvSpPr>
          <p:cNvPr id="5" name="textruta 4"/>
          <p:cNvSpPr txBox="1"/>
          <p:nvPr/>
        </p:nvSpPr>
        <p:spPr>
          <a:xfrm>
            <a:off x="2411760" y="2780928"/>
            <a:ext cx="3960440" cy="46166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v-SE" sz="2400" dirty="0" err="1" smtClean="0"/>
              <a:t>Extended</a:t>
            </a:r>
            <a:r>
              <a:rPr lang="sv-SE" sz="2400" dirty="0" smtClean="0"/>
              <a:t> test beds</a:t>
            </a:r>
            <a:endParaRPr lang="sv-SE" sz="2400" dirty="0"/>
          </a:p>
        </p:txBody>
      </p:sp>
      <p:sp>
        <p:nvSpPr>
          <p:cNvPr id="9" name="textruta 8"/>
          <p:cNvSpPr txBox="1"/>
          <p:nvPr/>
        </p:nvSpPr>
        <p:spPr>
          <a:xfrm>
            <a:off x="4630688" y="3573016"/>
            <a:ext cx="3960440" cy="46166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v-SE" sz="2400" dirty="0" smtClean="0"/>
              <a:t>LEONARDO</a:t>
            </a:r>
            <a:endParaRPr lang="sv-SE" sz="2400" dirty="0"/>
          </a:p>
        </p:txBody>
      </p:sp>
      <p:sp>
        <p:nvSpPr>
          <p:cNvPr id="10" name="textruta 9"/>
          <p:cNvSpPr txBox="1"/>
          <p:nvPr/>
        </p:nvSpPr>
        <p:spPr>
          <a:xfrm>
            <a:off x="2416696" y="4437112"/>
            <a:ext cx="3960440" cy="46166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v-SE" sz="2400" dirty="0" smtClean="0"/>
              <a:t>Human Resources</a:t>
            </a:r>
            <a:endParaRPr lang="sv-SE" sz="2400" dirty="0"/>
          </a:p>
        </p:txBody>
      </p:sp>
      <p:sp>
        <p:nvSpPr>
          <p:cNvPr id="11" name="textruta 10"/>
          <p:cNvSpPr txBox="1"/>
          <p:nvPr/>
        </p:nvSpPr>
        <p:spPr>
          <a:xfrm>
            <a:off x="4630688" y="5301208"/>
            <a:ext cx="3960440" cy="46166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v-SE" sz="2400" dirty="0" err="1" smtClean="0"/>
              <a:t>Safe</a:t>
            </a:r>
            <a:r>
              <a:rPr lang="sv-SE" sz="2400" dirty="0" smtClean="0"/>
              <a:t> Ships</a:t>
            </a:r>
            <a:endParaRPr lang="sv-SE" sz="2400" dirty="0"/>
          </a:p>
        </p:txBody>
      </p:sp>
      <p:sp>
        <p:nvSpPr>
          <p:cNvPr id="8" name="textruta 7"/>
          <p:cNvSpPr txBox="1"/>
          <p:nvPr/>
        </p:nvSpPr>
        <p:spPr>
          <a:xfrm>
            <a:off x="2435019" y="6165304"/>
            <a:ext cx="3960440" cy="46166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v-SE" sz="2400" dirty="0" smtClean="0"/>
              <a:t>Ports </a:t>
            </a:r>
            <a:r>
              <a:rPr lang="sv-SE" sz="2400" dirty="0" err="1" smtClean="0"/>
              <a:t>issues</a:t>
            </a:r>
            <a:endParaRPr lang="sv-SE" sz="2400" dirty="0"/>
          </a:p>
        </p:txBody>
      </p:sp>
    </p:spTree>
    <p:extLst>
      <p:ext uri="{BB962C8B-B14F-4D97-AF65-F5344CB8AC3E}">
        <p14:creationId xmlns="" xmlns:p14="http://schemas.microsoft.com/office/powerpoint/2010/main" val="18118984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0" y="0"/>
            <a:ext cx="2400300" cy="6858000"/>
          </a:xfrm>
          <a:prstGeom prst="rect">
            <a:avLst/>
          </a:prstGeom>
        </p:spPr>
      </p:pic>
      <p:sp>
        <p:nvSpPr>
          <p:cNvPr id="7" name="Rubrik 7"/>
          <p:cNvSpPr>
            <a:spLocks noGrp="1"/>
          </p:cNvSpPr>
          <p:nvPr>
            <p:ph type="ctrTitle"/>
          </p:nvPr>
        </p:nvSpPr>
        <p:spPr>
          <a:xfrm>
            <a:off x="611560" y="548680"/>
            <a:ext cx="9073008" cy="1470025"/>
          </a:xfrm>
        </p:spPr>
        <p:txBody>
          <a:bodyPr>
            <a:normAutofit/>
          </a:bodyPr>
          <a:lstStyle/>
          <a:p>
            <a:r>
              <a:rPr lang="sv-SE" dirty="0" smtClean="0"/>
              <a:t>Partnership </a:t>
            </a:r>
            <a:br>
              <a:rPr lang="sv-SE" dirty="0" smtClean="0"/>
            </a:br>
            <a:r>
              <a:rPr lang="sv-SE" sz="3200" dirty="0" smtClean="0"/>
              <a:t>– under </a:t>
            </a:r>
            <a:r>
              <a:rPr lang="sv-SE" sz="3200" dirty="0" err="1" smtClean="0"/>
              <a:t>construction</a:t>
            </a:r>
            <a:endParaRPr lang="sv-SE" sz="3200" dirty="0"/>
          </a:p>
        </p:txBody>
      </p:sp>
      <p:sp>
        <p:nvSpPr>
          <p:cNvPr id="8" name="Underrubrik 8"/>
          <p:cNvSpPr>
            <a:spLocks noGrp="1"/>
          </p:cNvSpPr>
          <p:nvPr>
            <p:ph type="subTitle" idx="1"/>
          </p:nvPr>
        </p:nvSpPr>
        <p:spPr>
          <a:xfrm>
            <a:off x="2483768" y="2348880"/>
            <a:ext cx="2376264" cy="4176464"/>
          </a:xfrm>
        </p:spPr>
        <p:txBody>
          <a:bodyPr>
            <a:normAutofit/>
          </a:bodyPr>
          <a:lstStyle/>
          <a:p>
            <a:pPr marL="457200" indent="-457200" algn="l">
              <a:buFont typeface="Arial" pitchFamily="34" charset="0"/>
              <a:buChar char="•"/>
            </a:pPr>
            <a:r>
              <a:rPr lang="sv-SE" sz="3000" dirty="0" smtClean="0">
                <a:solidFill>
                  <a:schemeClr val="tx1"/>
                </a:solidFill>
              </a:rPr>
              <a:t>Sweden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sv-SE" sz="3000" dirty="0" err="1" smtClean="0">
                <a:solidFill>
                  <a:schemeClr val="tx1"/>
                </a:solidFill>
              </a:rPr>
              <a:t>Denmark</a:t>
            </a:r>
            <a:endParaRPr lang="sv-SE" sz="3000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itchFamily="34" charset="0"/>
              <a:buChar char="•"/>
            </a:pPr>
            <a:r>
              <a:rPr lang="sv-SE" sz="3000" dirty="0" smtClean="0">
                <a:solidFill>
                  <a:schemeClr val="tx1"/>
                </a:solidFill>
              </a:rPr>
              <a:t>Finland</a:t>
            </a:r>
            <a:endParaRPr lang="sv-SE" sz="3000" dirty="0">
              <a:solidFill>
                <a:schemeClr val="tx1"/>
              </a:solidFill>
            </a:endParaRPr>
          </a:p>
          <a:p>
            <a:pPr marL="457200" indent="-457200" algn="l">
              <a:buFont typeface="Arial" pitchFamily="34" charset="0"/>
              <a:buChar char="•"/>
            </a:pPr>
            <a:r>
              <a:rPr lang="sv-SE" sz="3000" dirty="0" err="1" smtClean="0">
                <a:solidFill>
                  <a:schemeClr val="tx1"/>
                </a:solidFill>
              </a:rPr>
              <a:t>Germany</a:t>
            </a:r>
            <a:endParaRPr lang="sv-SE" sz="3000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itchFamily="34" charset="0"/>
              <a:buChar char="•"/>
            </a:pPr>
            <a:r>
              <a:rPr lang="sv-SE" sz="3000" dirty="0" err="1" smtClean="0">
                <a:solidFill>
                  <a:schemeClr val="tx1"/>
                </a:solidFill>
              </a:rPr>
              <a:t>Norway</a:t>
            </a:r>
            <a:endParaRPr lang="sv-SE" sz="3000" dirty="0">
              <a:solidFill>
                <a:schemeClr val="tx1"/>
              </a:solidFill>
            </a:endParaRPr>
          </a:p>
          <a:p>
            <a:pPr algn="r"/>
            <a:endParaRPr lang="sv-SE" dirty="0" smtClean="0">
              <a:solidFill>
                <a:schemeClr val="tx1"/>
              </a:solidFill>
            </a:endParaRPr>
          </a:p>
          <a:p>
            <a:pPr algn="r"/>
            <a:r>
              <a:rPr lang="sv-SE" dirty="0" smtClean="0">
                <a:solidFill>
                  <a:schemeClr val="tx1"/>
                </a:solidFill>
              </a:rPr>
              <a:t>and</a:t>
            </a:r>
            <a:endParaRPr lang="sv-SE" dirty="0">
              <a:solidFill>
                <a:schemeClr val="tx1"/>
              </a:solidFill>
            </a:endParaRPr>
          </a:p>
        </p:txBody>
      </p:sp>
      <p:sp>
        <p:nvSpPr>
          <p:cNvPr id="5" name="Underrubrik 8"/>
          <p:cNvSpPr txBox="1">
            <a:spLocks/>
          </p:cNvSpPr>
          <p:nvPr/>
        </p:nvSpPr>
        <p:spPr>
          <a:xfrm>
            <a:off x="5220072" y="2348880"/>
            <a:ext cx="3024336" cy="417646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buFont typeface="Arial" pitchFamily="34" charset="0"/>
              <a:buChar char="•"/>
            </a:pPr>
            <a:r>
              <a:rPr lang="sv-SE" dirty="0" err="1" smtClean="0">
                <a:solidFill>
                  <a:schemeClr val="tx1"/>
                </a:solidFill>
              </a:rPr>
              <a:t>Italy</a:t>
            </a:r>
            <a:endParaRPr lang="sv-SE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itchFamily="34" charset="0"/>
              <a:buChar char="•"/>
            </a:pPr>
            <a:r>
              <a:rPr lang="sv-SE" dirty="0" err="1" smtClean="0">
                <a:solidFill>
                  <a:schemeClr val="tx1"/>
                </a:solidFill>
              </a:rPr>
              <a:t>Spain</a:t>
            </a:r>
            <a:endParaRPr lang="sv-SE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itchFamily="34" charset="0"/>
              <a:buChar char="•"/>
            </a:pPr>
            <a:r>
              <a:rPr lang="sv-SE" dirty="0" smtClean="0">
                <a:solidFill>
                  <a:schemeClr val="tx1"/>
                </a:solidFill>
              </a:rPr>
              <a:t>Portugal </a:t>
            </a:r>
            <a:endParaRPr lang="sv-SE" dirty="0">
              <a:solidFill>
                <a:schemeClr val="tx1"/>
              </a:solidFill>
            </a:endParaRPr>
          </a:p>
          <a:p>
            <a:pPr marL="457200" indent="-457200" algn="l">
              <a:buFont typeface="Arial" pitchFamily="34" charset="0"/>
              <a:buChar char="•"/>
            </a:pPr>
            <a:r>
              <a:rPr lang="sv-SE" dirty="0" smtClean="0">
                <a:solidFill>
                  <a:schemeClr val="tx1"/>
                </a:solidFill>
              </a:rPr>
              <a:t>UK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sv-SE" dirty="0" err="1" smtClean="0">
                <a:solidFill>
                  <a:schemeClr val="tx1"/>
                </a:solidFill>
              </a:rPr>
              <a:t>Netherlands</a:t>
            </a:r>
            <a:endParaRPr lang="sv-SE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itchFamily="34" charset="0"/>
              <a:buChar char="•"/>
            </a:pPr>
            <a:r>
              <a:rPr lang="sv-SE" dirty="0" err="1" smtClean="0">
                <a:solidFill>
                  <a:schemeClr val="tx1"/>
                </a:solidFill>
              </a:rPr>
              <a:t>Cyprus</a:t>
            </a:r>
            <a:endParaRPr lang="sv-SE" dirty="0" smtClean="0">
              <a:solidFill>
                <a:schemeClr val="tx1"/>
              </a:solidFill>
            </a:endParaRPr>
          </a:p>
          <a:p>
            <a:endParaRPr lang="sv-SE" sz="2200" dirty="0" smtClean="0"/>
          </a:p>
          <a:p>
            <a:pPr algn="l"/>
            <a:r>
              <a:rPr lang="sv-SE" dirty="0" err="1" smtClean="0">
                <a:solidFill>
                  <a:schemeClr val="tx1"/>
                </a:solidFill>
              </a:rPr>
              <a:t>others</a:t>
            </a:r>
            <a:endParaRPr lang="sv-S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58977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Bildobjekt 3" descr="Mona-Lisa_wide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8" y="61913"/>
            <a:ext cx="3052762" cy="85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6" descr="Line_Rose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6091238"/>
            <a:ext cx="9144000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Rubrik 4"/>
          <p:cNvSpPr>
            <a:spLocks noGrp="1"/>
          </p:cNvSpPr>
          <p:nvPr>
            <p:ph type="ctrTitle"/>
          </p:nvPr>
        </p:nvSpPr>
        <p:spPr>
          <a:xfrm>
            <a:off x="684213" y="836613"/>
            <a:ext cx="7772400" cy="792162"/>
          </a:xfrm>
        </p:spPr>
        <p:txBody>
          <a:bodyPr/>
          <a:lstStyle/>
          <a:p>
            <a:pPr eaLnBrk="1" hangingPunct="1"/>
            <a:r>
              <a:rPr lang="sv-SE" sz="3200" smtClean="0"/>
              <a:t>MONALISA </a:t>
            </a:r>
            <a:endParaRPr lang="sv-SE" smtClean="0"/>
          </a:p>
        </p:txBody>
      </p:sp>
      <p:sp>
        <p:nvSpPr>
          <p:cNvPr id="4101" name="Rektangel 7"/>
          <p:cNvSpPr>
            <a:spLocks noChangeArrowheads="1"/>
          </p:cNvSpPr>
          <p:nvPr/>
        </p:nvSpPr>
        <p:spPr bwMode="auto">
          <a:xfrm>
            <a:off x="1476375" y="1700213"/>
            <a:ext cx="7343775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i="1">
                <a:latin typeface="Calibri" pitchFamily="34" charset="0"/>
              </a:rPr>
              <a:t>Develops</a:t>
            </a:r>
            <a:r>
              <a:rPr lang="en-US" sz="2800" i="1">
                <a:latin typeface="Calibri" pitchFamily="34" charset="0"/>
              </a:rPr>
              <a:t> Motorways of the Sea </a:t>
            </a:r>
            <a:br>
              <a:rPr lang="en-US" sz="2800" i="1">
                <a:latin typeface="Calibri" pitchFamily="34" charset="0"/>
              </a:rPr>
            </a:br>
            <a:r>
              <a:rPr lang="en-US" sz="2800" b="1" i="1">
                <a:latin typeface="Calibri" pitchFamily="34" charset="0"/>
              </a:rPr>
              <a:t>Deploys</a:t>
            </a:r>
            <a:r>
              <a:rPr lang="en-US" sz="2800" i="1">
                <a:latin typeface="Calibri" pitchFamily="34" charset="0"/>
              </a:rPr>
              <a:t> innovative e-Navigation solutions </a:t>
            </a:r>
            <a:r>
              <a:rPr lang="en-US" sz="2800" b="1" i="1">
                <a:latin typeface="Calibri" pitchFamily="34" charset="0"/>
              </a:rPr>
              <a:t>Delivers</a:t>
            </a:r>
            <a:r>
              <a:rPr lang="en-US" sz="2800" i="1">
                <a:latin typeface="Calibri" pitchFamily="34" charset="0"/>
              </a:rPr>
              <a:t> as part of the EU`s Baltic Sea Strategy</a:t>
            </a:r>
            <a:endParaRPr lang="sv-SE" sz="2800" i="1">
              <a:latin typeface="Calibri" pitchFamily="34" charset="0"/>
            </a:endParaRPr>
          </a:p>
        </p:txBody>
      </p:sp>
      <p:pic>
        <p:nvPicPr>
          <p:cNvPr id="4102" name="Bildobjekt 11" descr="en_tentea_beneficiaries_logo3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7975" y="5732463"/>
            <a:ext cx="2727325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5"/>
          <p:cNvPicPr>
            <a:picLocks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476375" y="3213100"/>
            <a:ext cx="6264275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Bildobjekt 3" descr="Mona-Lisa_wide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8" y="61913"/>
            <a:ext cx="3052762" cy="85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6" descr="Line_Rose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6091238"/>
            <a:ext cx="9144000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Bildobjekt 5" descr="en_tentea_beneficiaries_logo3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3850" y="5751513"/>
            <a:ext cx="2592388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390525" y="1773238"/>
            <a:ext cx="8362950" cy="2447925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GB" sz="3100" dirty="0">
                <a:latin typeface="+mn-lt"/>
              </a:rPr>
              <a:t>Magnus Sundström</a:t>
            </a: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GB" sz="2300" dirty="0">
                <a:latin typeface="+mn-lt"/>
              </a:rPr>
              <a:t>Project Leader MONALISA</a:t>
            </a: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GB" sz="2300" dirty="0">
                <a:latin typeface="+mn-lt"/>
              </a:rPr>
              <a:t>Swedish Maritime Administration</a:t>
            </a: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GB" sz="2300" dirty="0">
                <a:latin typeface="+mn-lt"/>
              </a:rPr>
              <a:t>Phone: +46 10 478 46 81</a:t>
            </a: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GB" sz="2300" dirty="0">
                <a:latin typeface="+mn-lt"/>
              </a:rPr>
              <a:t>E-mail: </a:t>
            </a:r>
            <a:r>
              <a:rPr lang="en-GB" sz="2300" dirty="0">
                <a:latin typeface="+mn-lt"/>
                <a:hlinkClick r:id="rId5"/>
              </a:rPr>
              <a:t>magnus.sundstrom@sjofartsverket.se</a:t>
            </a:r>
            <a:endParaRPr lang="en-GB" sz="2300" dirty="0">
              <a:latin typeface="+mn-lt"/>
            </a:endParaRPr>
          </a:p>
          <a:p>
            <a:pPr algn="ctr" fontAlgn="auto">
              <a:spcBef>
                <a:spcPct val="20000"/>
              </a:spcBef>
              <a:spcAft>
                <a:spcPts val="0"/>
              </a:spcAft>
              <a:defRPr/>
            </a:pPr>
            <a:endParaRPr lang="en-GB" sz="3200" dirty="0">
              <a:latin typeface="Calibri" pitchFamily="34" charset="0"/>
              <a:hlinkClick r:id="rId6"/>
            </a:endParaRPr>
          </a:p>
          <a:p>
            <a:pPr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GB" sz="4100" dirty="0">
                <a:latin typeface="Calibri" pitchFamily="34" charset="0"/>
                <a:hlinkClick r:id="rId6"/>
              </a:rPr>
              <a:t>www.monalisaproject.eu</a:t>
            </a:r>
            <a:endParaRPr lang="en-GB" sz="4100" dirty="0">
              <a:latin typeface="Calibri" pitchFamily="34" charset="0"/>
            </a:endParaRP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GB" sz="2900" dirty="0">
              <a:latin typeface="+mn-lt"/>
            </a:endParaRP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GB" sz="2400" dirty="0">
              <a:latin typeface="+mn-lt"/>
            </a:endParaRP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GB" sz="2400" dirty="0">
              <a:solidFill>
                <a:schemeClr val="tx1">
                  <a:tint val="75000"/>
                </a:schemeClr>
              </a:solidFill>
              <a:latin typeface="+mn-lt"/>
            </a:endParaRP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GB" sz="3200" dirty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pic>
        <p:nvPicPr>
          <p:cNvPr id="19462" name="Picture 4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4925" y="4221163"/>
            <a:ext cx="9109075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3" name="textruta 7"/>
          <p:cNvSpPr txBox="1">
            <a:spLocks noChangeArrowheads="1"/>
          </p:cNvSpPr>
          <p:nvPr/>
        </p:nvSpPr>
        <p:spPr bwMode="auto">
          <a:xfrm>
            <a:off x="2033588" y="927100"/>
            <a:ext cx="5111750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3200">
                <a:latin typeface="Calibri" pitchFamily="34" charset="0"/>
              </a:rPr>
              <a:t>Thanks for your attention!</a:t>
            </a:r>
          </a:p>
          <a:p>
            <a:pPr algn="ctr">
              <a:spcBef>
                <a:spcPct val="20000"/>
              </a:spcBef>
            </a:pPr>
            <a:endParaRPr lang="en-GB" sz="2800">
              <a:latin typeface="Calibri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Bildobjekt 3" descr="Mona-Lisa_wide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8" y="61913"/>
            <a:ext cx="3052762" cy="85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6" descr="Line_Rose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6091238"/>
            <a:ext cx="9144000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Bildobjekt 5" descr="en_tentea_beneficiaries_logo3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7975" y="5732463"/>
            <a:ext cx="2727325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ubrik 1"/>
          <p:cNvSpPr>
            <a:spLocks noGrp="1"/>
          </p:cNvSpPr>
          <p:nvPr>
            <p:ph type="ctrTitle"/>
          </p:nvPr>
        </p:nvSpPr>
        <p:spPr>
          <a:xfrm>
            <a:off x="395288" y="2060575"/>
            <a:ext cx="8748712" cy="1873250"/>
          </a:xfrm>
        </p:spPr>
        <p:txBody>
          <a:bodyPr rtlCol="0">
            <a:normAutofit fontScale="90000"/>
          </a:bodyPr>
          <a:lstStyle/>
          <a:p>
            <a:pPr marL="712788" algn="l" eaLnBrk="1" fontAlgn="auto" hangingPunct="1">
              <a:spcAft>
                <a:spcPts val="0"/>
              </a:spcAft>
              <a:defRPr/>
            </a:pPr>
            <a:r>
              <a:rPr lang="sv-SE" sz="3200" dirty="0" smtClean="0"/>
              <a:t>- Budget: 22.4 M€</a:t>
            </a:r>
            <a:br>
              <a:rPr lang="sv-SE" sz="3200" dirty="0" smtClean="0"/>
            </a:br>
            <a:r>
              <a:rPr lang="sv-SE" sz="3200" dirty="0" smtClean="0"/>
              <a:t>- EU grant from TEN-T: 11.2 M€ </a:t>
            </a:r>
            <a:br>
              <a:rPr lang="sv-SE" sz="3200" dirty="0" smtClean="0"/>
            </a:br>
            <a:r>
              <a:rPr lang="sv-SE" sz="3200" dirty="0" smtClean="0"/>
              <a:t>- </a:t>
            </a:r>
            <a:r>
              <a:rPr lang="sv-SE" sz="3200" dirty="0" err="1" smtClean="0"/>
              <a:t>Implementation</a:t>
            </a:r>
            <a:r>
              <a:rPr lang="sv-SE" sz="3200" dirty="0" smtClean="0"/>
              <a:t> period: Sept. 2010 - Dec. 2013</a:t>
            </a:r>
            <a:br>
              <a:rPr lang="sv-SE" sz="3200" dirty="0" smtClean="0"/>
            </a:br>
            <a:r>
              <a:rPr lang="sv-SE" sz="3200" dirty="0" smtClean="0"/>
              <a:t>- </a:t>
            </a:r>
            <a:r>
              <a:rPr lang="sv-SE" sz="3200" dirty="0" err="1" smtClean="0"/>
              <a:t>Lead</a:t>
            </a:r>
            <a:r>
              <a:rPr lang="sv-SE" sz="3200" dirty="0" smtClean="0"/>
              <a:t> Partner: Swedish Maritime Administration </a:t>
            </a:r>
            <a:br>
              <a:rPr lang="sv-SE" sz="3200" dirty="0" smtClean="0"/>
            </a:br>
            <a:endParaRPr lang="sv-SE" sz="3200" i="1" dirty="0" smtClean="0"/>
          </a:p>
        </p:txBody>
      </p:sp>
      <p:grpSp>
        <p:nvGrpSpPr>
          <p:cNvPr id="5126" name="Grupp 28"/>
          <p:cNvGrpSpPr>
            <a:grpSpLocks/>
          </p:cNvGrpSpPr>
          <p:nvPr/>
        </p:nvGrpSpPr>
        <p:grpSpPr bwMode="auto">
          <a:xfrm>
            <a:off x="827088" y="3789363"/>
            <a:ext cx="7416800" cy="1943100"/>
            <a:chOff x="323528" y="3356992"/>
            <a:chExt cx="8481496" cy="2376264"/>
          </a:xfrm>
        </p:grpSpPr>
        <p:pic>
          <p:nvPicPr>
            <p:cNvPr id="5129" name="Picture 6" descr="Chalmers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323528" y="5157192"/>
              <a:ext cx="2163663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30" name="Bildobjekt 3" descr="Bild30mm600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755576" y="4365104"/>
              <a:ext cx="889108" cy="9405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31" name="Picture 3" descr="SSPAfä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2783794" y="4709870"/>
              <a:ext cx="1131890" cy="6844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32" name="Bildobjekt 48" descr="SjoV_eng_rak_bla_100 mm.JPG"/>
            <p:cNvPicPr>
              <a:picLocks noChangeAspect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3365823" y="3492280"/>
              <a:ext cx="2799463" cy="8117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33" name="Picture 2" descr="Logotype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4468339" y="4777513"/>
              <a:ext cx="2385835" cy="7668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34" name="Bildobjekt 45" descr="Finnish_transport_agency_logo.bmp"/>
            <p:cNvPicPr>
              <a:picLocks noChangeAspect="1"/>
            </p:cNvPicPr>
            <p:nvPr/>
          </p:nvPicPr>
          <p:blipFill>
            <a:blip r:embed="rId10" cstate="email"/>
            <a:srcRect/>
            <a:stretch>
              <a:fillRect/>
            </a:stretch>
          </p:blipFill>
          <p:spPr bwMode="auto">
            <a:xfrm>
              <a:off x="7135536" y="3356992"/>
              <a:ext cx="1130428" cy="15558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35" name="Billede 1" descr="http://www.gatehouse.dk/Files/System/img/newlogo.png"/>
            <p:cNvPicPr>
              <a:picLocks noChangeAspect="1" noChangeArrowheads="1"/>
            </p:cNvPicPr>
            <p:nvPr/>
          </p:nvPicPr>
          <p:blipFill>
            <a:blip r:embed="rId11" cstate="email"/>
            <a:srcRect/>
            <a:stretch>
              <a:fillRect/>
            </a:stretch>
          </p:blipFill>
          <p:spPr bwMode="auto">
            <a:xfrm>
              <a:off x="6854779" y="4980445"/>
              <a:ext cx="1950245" cy="4058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127" name="textruta 29"/>
          <p:cNvSpPr txBox="1">
            <a:spLocks noChangeArrowheads="1"/>
          </p:cNvSpPr>
          <p:nvPr/>
        </p:nvSpPr>
        <p:spPr bwMode="auto">
          <a:xfrm>
            <a:off x="1619250" y="1052513"/>
            <a:ext cx="59055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v-SE" sz="3200">
                <a:latin typeface="Calibri" pitchFamily="34" charset="0"/>
              </a:rPr>
              <a:t>MONALISA – Some Basic Facts</a:t>
            </a:r>
          </a:p>
        </p:txBody>
      </p:sp>
      <p:pic>
        <p:nvPicPr>
          <p:cNvPr id="5128" name="Picture 16" descr="C:\Users\magsun01\AppData\Local\Microsoft\Windows\Temporary Internet Files\Content.Outlook\MPTLERQN\SOFART_UK_CMYK.jp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860425" y="3938588"/>
            <a:ext cx="2276475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Bildobjekt 3" descr="Mona-Lisa_wide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8" y="61913"/>
            <a:ext cx="3052762" cy="85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6" descr="Line_Rose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6091238"/>
            <a:ext cx="9144000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Rubrik 4"/>
          <p:cNvSpPr>
            <a:spLocks noGrp="1"/>
          </p:cNvSpPr>
          <p:nvPr>
            <p:ph type="ctrTitle"/>
          </p:nvPr>
        </p:nvSpPr>
        <p:spPr>
          <a:xfrm>
            <a:off x="684213" y="836613"/>
            <a:ext cx="7772400" cy="792162"/>
          </a:xfrm>
        </p:spPr>
        <p:txBody>
          <a:bodyPr/>
          <a:lstStyle/>
          <a:p>
            <a:pPr eaLnBrk="1" hangingPunct="1"/>
            <a:r>
              <a:rPr lang="sv-SE" sz="3200" smtClean="0"/>
              <a:t>Background of the Project </a:t>
            </a:r>
            <a:r>
              <a:rPr lang="sv-SE" smtClean="0"/>
              <a:t>	</a:t>
            </a:r>
          </a:p>
        </p:txBody>
      </p:sp>
      <p:sp>
        <p:nvSpPr>
          <p:cNvPr id="11" name="Underrubrik 6"/>
          <p:cNvSpPr txBox="1">
            <a:spLocks/>
          </p:cNvSpPr>
          <p:nvPr/>
        </p:nvSpPr>
        <p:spPr>
          <a:xfrm>
            <a:off x="539750" y="1773238"/>
            <a:ext cx="8280400" cy="3959225"/>
          </a:xfrm>
          <a:prstGeom prst="rect">
            <a:avLst/>
          </a:prstGeom>
        </p:spPr>
        <p:txBody>
          <a:bodyPr>
            <a:normAutofit fontScale="62500" lnSpcReduction="20000"/>
          </a:bodyPr>
          <a:lstStyle/>
          <a:p>
            <a:pPr marL="268288" indent="-268288" fontAlgn="auto">
              <a:spcBef>
                <a:spcPct val="20000"/>
              </a:spcBef>
              <a:spcAft>
                <a:spcPct val="20000"/>
              </a:spcAft>
              <a:buFont typeface="Arial" pitchFamily="34" charset="0"/>
              <a:buChar char="•"/>
              <a:defRPr/>
            </a:pPr>
            <a:r>
              <a:rPr lang="sv-SE" sz="3800" dirty="0">
                <a:latin typeface="+mn-lt"/>
              </a:rPr>
              <a:t>Strong </a:t>
            </a:r>
            <a:r>
              <a:rPr lang="sv-SE" sz="3800" dirty="0" err="1">
                <a:latin typeface="+mn-lt"/>
              </a:rPr>
              <a:t>cooperation</a:t>
            </a:r>
            <a:r>
              <a:rPr lang="sv-SE" sz="3800" dirty="0">
                <a:latin typeface="+mn-lt"/>
              </a:rPr>
              <a:t> in the Baltic for the </a:t>
            </a:r>
            <a:r>
              <a:rPr lang="sv-SE" sz="3800" dirty="0" err="1">
                <a:latin typeface="+mn-lt"/>
              </a:rPr>
              <a:t>development</a:t>
            </a:r>
            <a:r>
              <a:rPr lang="sv-SE" sz="3800" dirty="0">
                <a:latin typeface="+mn-lt"/>
              </a:rPr>
              <a:t> of </a:t>
            </a:r>
            <a:r>
              <a:rPr lang="sv-SE" sz="3800" dirty="0" err="1">
                <a:latin typeface="+mn-lt"/>
              </a:rPr>
              <a:t>Motorways</a:t>
            </a:r>
            <a:r>
              <a:rPr lang="sv-SE" sz="3800" dirty="0">
                <a:latin typeface="+mn-lt"/>
              </a:rPr>
              <a:t> of the Sea</a:t>
            </a:r>
          </a:p>
          <a:p>
            <a:pPr marL="268288" indent="-268288" fontAlgn="auto">
              <a:spcBef>
                <a:spcPct val="20000"/>
              </a:spcBef>
              <a:spcAft>
                <a:spcPct val="20000"/>
              </a:spcAft>
              <a:buFont typeface="Arial" pitchFamily="34" charset="0"/>
              <a:buChar char="•"/>
              <a:defRPr/>
            </a:pPr>
            <a:r>
              <a:rPr lang="sv-SE" sz="3800" dirty="0">
                <a:latin typeface="+mn-lt"/>
              </a:rPr>
              <a:t>Focus on </a:t>
            </a:r>
            <a:r>
              <a:rPr lang="sv-SE" sz="3800" dirty="0" err="1">
                <a:latin typeface="+mn-lt"/>
              </a:rPr>
              <a:t>environmental</a:t>
            </a:r>
            <a:r>
              <a:rPr lang="sv-SE" sz="3800" dirty="0">
                <a:latin typeface="+mn-lt"/>
              </a:rPr>
              <a:t> </a:t>
            </a:r>
            <a:r>
              <a:rPr lang="sv-SE" sz="3800" dirty="0" err="1">
                <a:latin typeface="+mn-lt"/>
              </a:rPr>
              <a:t>aspects</a:t>
            </a:r>
            <a:r>
              <a:rPr lang="sv-SE" sz="3800" dirty="0">
                <a:latin typeface="+mn-lt"/>
              </a:rPr>
              <a:t> of maritime transport – </a:t>
            </a:r>
            <a:r>
              <a:rPr lang="sv-SE" sz="3800" dirty="0">
                <a:solidFill>
                  <a:schemeClr val="accent3"/>
                </a:solidFill>
                <a:latin typeface="+mn-lt"/>
              </a:rPr>
              <a:t>Green </a:t>
            </a:r>
            <a:r>
              <a:rPr lang="sv-SE" sz="3800" dirty="0" err="1">
                <a:solidFill>
                  <a:schemeClr val="accent3"/>
                </a:solidFill>
                <a:latin typeface="+mn-lt"/>
              </a:rPr>
              <a:t>Corridors</a:t>
            </a:r>
            <a:endParaRPr lang="sv-SE" sz="3800" dirty="0">
              <a:solidFill>
                <a:schemeClr val="accent3"/>
              </a:solidFill>
              <a:latin typeface="+mn-lt"/>
            </a:endParaRPr>
          </a:p>
          <a:p>
            <a:pPr marL="268288" indent="-268288" fontAlgn="auto">
              <a:spcBef>
                <a:spcPct val="20000"/>
              </a:spcBef>
              <a:spcAft>
                <a:spcPct val="20000"/>
              </a:spcAft>
              <a:buFont typeface="Arial" pitchFamily="34" charset="0"/>
              <a:buChar char="•"/>
              <a:defRPr/>
            </a:pPr>
            <a:r>
              <a:rPr lang="sv-SE" sz="3800" dirty="0">
                <a:latin typeface="+mn-lt"/>
              </a:rPr>
              <a:t>EU </a:t>
            </a:r>
            <a:r>
              <a:rPr lang="sv-SE" sz="3800" dirty="0" err="1">
                <a:latin typeface="+mn-lt"/>
              </a:rPr>
              <a:t>Strategy</a:t>
            </a:r>
            <a:r>
              <a:rPr lang="sv-SE" sz="3800" dirty="0">
                <a:latin typeface="+mn-lt"/>
              </a:rPr>
              <a:t> for the Baltic Sea Region</a:t>
            </a:r>
          </a:p>
          <a:p>
            <a:pPr marL="268288" indent="-268288" fontAlgn="auto">
              <a:spcBef>
                <a:spcPct val="20000"/>
              </a:spcBef>
              <a:spcAft>
                <a:spcPct val="20000"/>
              </a:spcAft>
              <a:buFont typeface="Arial" pitchFamily="34" charset="0"/>
              <a:buChar char="•"/>
              <a:defRPr/>
            </a:pPr>
            <a:r>
              <a:rPr lang="sv-SE" sz="3800" dirty="0">
                <a:latin typeface="+mn-lt"/>
              </a:rPr>
              <a:t>HELCOM </a:t>
            </a:r>
            <a:r>
              <a:rPr lang="sv-SE" sz="3800" dirty="0" err="1">
                <a:latin typeface="+mn-lt"/>
              </a:rPr>
              <a:t>Moscow</a:t>
            </a:r>
            <a:r>
              <a:rPr lang="sv-SE" sz="3800" dirty="0">
                <a:latin typeface="+mn-lt"/>
              </a:rPr>
              <a:t> </a:t>
            </a:r>
            <a:r>
              <a:rPr lang="sv-SE" sz="3800" dirty="0" err="1">
                <a:latin typeface="+mn-lt"/>
              </a:rPr>
              <a:t>Minsterial</a:t>
            </a:r>
            <a:r>
              <a:rPr lang="sv-SE" sz="3800" dirty="0">
                <a:latin typeface="+mn-lt"/>
              </a:rPr>
              <a:t> </a:t>
            </a:r>
            <a:r>
              <a:rPr lang="sv-SE" sz="3800" dirty="0" err="1">
                <a:latin typeface="+mn-lt"/>
              </a:rPr>
              <a:t>Declaration</a:t>
            </a:r>
            <a:r>
              <a:rPr lang="sv-SE" sz="3800" dirty="0">
                <a:latin typeface="+mn-lt"/>
              </a:rPr>
              <a:t> (May 2010)</a:t>
            </a:r>
          </a:p>
          <a:p>
            <a:pPr marL="268288" indent="-268288" fontAlgn="auto">
              <a:spcBef>
                <a:spcPct val="20000"/>
              </a:spcBef>
              <a:spcAft>
                <a:spcPct val="20000"/>
              </a:spcAft>
              <a:buFont typeface="Arial" pitchFamily="34" charset="0"/>
              <a:buChar char="•"/>
              <a:defRPr/>
            </a:pPr>
            <a:r>
              <a:rPr lang="sv-SE" sz="3800" dirty="0">
                <a:latin typeface="+mn-lt"/>
              </a:rPr>
              <a:t>A Swedish </a:t>
            </a:r>
            <a:r>
              <a:rPr lang="sv-SE" sz="3800" dirty="0" err="1">
                <a:latin typeface="+mn-lt"/>
              </a:rPr>
              <a:t>initiative</a:t>
            </a:r>
            <a:r>
              <a:rPr lang="sv-SE" sz="3800" dirty="0">
                <a:latin typeface="+mn-lt"/>
              </a:rPr>
              <a:t> </a:t>
            </a:r>
            <a:r>
              <a:rPr lang="sv-SE" sz="3800" dirty="0" err="1">
                <a:latin typeface="+mn-lt"/>
              </a:rPr>
              <a:t>gained</a:t>
            </a:r>
            <a:r>
              <a:rPr lang="sv-SE" sz="3800" dirty="0">
                <a:latin typeface="+mn-lt"/>
              </a:rPr>
              <a:t> support</a:t>
            </a:r>
          </a:p>
          <a:p>
            <a:pPr marL="268288" indent="-268288" fontAlgn="auto">
              <a:spcBef>
                <a:spcPct val="20000"/>
              </a:spcBef>
              <a:spcAft>
                <a:spcPct val="20000"/>
              </a:spcAft>
              <a:buFont typeface="Arial" pitchFamily="34" charset="0"/>
              <a:buChar char="•"/>
              <a:defRPr/>
            </a:pPr>
            <a:r>
              <a:rPr lang="sv-SE" sz="3800" dirty="0" err="1">
                <a:latin typeface="+mn-lt"/>
              </a:rPr>
              <a:t>Consortium</a:t>
            </a:r>
            <a:r>
              <a:rPr lang="sv-SE" sz="3800" dirty="0">
                <a:latin typeface="+mn-lt"/>
              </a:rPr>
              <a:t> </a:t>
            </a:r>
            <a:r>
              <a:rPr lang="sv-SE" sz="3800" dirty="0" err="1">
                <a:latin typeface="+mn-lt"/>
              </a:rPr>
              <a:t>established</a:t>
            </a:r>
            <a:r>
              <a:rPr lang="sv-SE" sz="3800" dirty="0">
                <a:latin typeface="+mn-lt"/>
              </a:rPr>
              <a:t> with partners from public </a:t>
            </a:r>
            <a:r>
              <a:rPr lang="sv-SE" sz="3800" dirty="0" err="1">
                <a:latin typeface="+mn-lt"/>
              </a:rPr>
              <a:t>authorities</a:t>
            </a:r>
            <a:r>
              <a:rPr lang="sv-SE" sz="3800" dirty="0">
                <a:latin typeface="+mn-lt"/>
              </a:rPr>
              <a:t>, private </a:t>
            </a:r>
            <a:r>
              <a:rPr lang="sv-SE" sz="3800" dirty="0" err="1">
                <a:latin typeface="+mn-lt"/>
              </a:rPr>
              <a:t>sector</a:t>
            </a:r>
            <a:r>
              <a:rPr lang="sv-SE" sz="3800" dirty="0">
                <a:latin typeface="+mn-lt"/>
              </a:rPr>
              <a:t> and </a:t>
            </a:r>
            <a:r>
              <a:rPr lang="sv-SE" sz="3800" dirty="0" err="1">
                <a:latin typeface="+mn-lt"/>
              </a:rPr>
              <a:t>academic</a:t>
            </a:r>
            <a:r>
              <a:rPr lang="sv-SE" sz="3800" dirty="0">
                <a:latin typeface="+mn-lt"/>
              </a:rPr>
              <a:t> organisations</a:t>
            </a:r>
            <a:endParaRPr lang="sv-SE" sz="3200" dirty="0">
              <a:solidFill>
                <a:schemeClr val="tx1">
                  <a:tint val="75000"/>
                </a:schemeClr>
              </a:solidFill>
              <a:latin typeface="+mn-lt"/>
            </a:endParaRP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sv-SE" sz="3200" dirty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pic>
        <p:nvPicPr>
          <p:cNvPr id="6150" name="Bildobjekt 7" descr="en_tentea_beneficiaries_logo3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7975" y="5732463"/>
            <a:ext cx="2727325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Bildobjekt 3" descr="Mona-Lisa_wide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8" y="61913"/>
            <a:ext cx="3052762" cy="85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6" descr="Line_Rose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6091238"/>
            <a:ext cx="9144000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Bildobjekt 5" descr="en_tentea_beneficiaries_logo3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7975" y="5843588"/>
            <a:ext cx="1901825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Rubrik 4"/>
          <p:cNvSpPr>
            <a:spLocks noGrp="1"/>
          </p:cNvSpPr>
          <p:nvPr>
            <p:ph type="ctrTitle"/>
          </p:nvPr>
        </p:nvSpPr>
        <p:spPr>
          <a:xfrm>
            <a:off x="468313" y="836613"/>
            <a:ext cx="8207375" cy="792162"/>
          </a:xfrm>
        </p:spPr>
        <p:txBody>
          <a:bodyPr/>
          <a:lstStyle/>
          <a:p>
            <a:pPr eaLnBrk="1" hangingPunct="1"/>
            <a:r>
              <a:rPr lang="fr-BE" sz="3200" smtClean="0"/>
              <a:t>MONALISA´s contribution to EU´s BSR Strategy</a:t>
            </a:r>
            <a:endParaRPr lang="sv-SE" smtClean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539750" y="1989138"/>
            <a:ext cx="4176713" cy="3455987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pPr marL="1438275" indent="-1438275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GB" sz="2600" dirty="0" err="1">
                <a:solidFill>
                  <a:srgbClr val="000000"/>
                </a:solidFill>
                <a:latin typeface="+mn-lt"/>
                <a:cs typeface="Times New Roman" pitchFamily="18" charset="0"/>
              </a:rPr>
              <a:t>Prio</a:t>
            </a:r>
            <a:r>
              <a:rPr lang="en-GB" sz="2600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-area  4 	To become a model  region for clean shipping</a:t>
            </a:r>
          </a:p>
          <a:p>
            <a:pPr marL="541338" indent="-541338" fontAlgn="auto">
              <a:spcBef>
                <a:spcPct val="20000"/>
              </a:spcBef>
              <a:spcAft>
                <a:spcPts val="0"/>
              </a:spcAft>
              <a:defRPr/>
            </a:pPr>
            <a:endParaRPr lang="en-GB" sz="2600" dirty="0">
              <a:solidFill>
                <a:srgbClr val="000000"/>
              </a:solidFill>
              <a:latin typeface="+mn-lt"/>
              <a:cs typeface="Times New Roman" pitchFamily="18" charset="0"/>
            </a:endParaRPr>
          </a:p>
          <a:p>
            <a:pPr marL="541338" indent="-541338" fontAlgn="auto">
              <a:spcBef>
                <a:spcPct val="20000"/>
              </a:spcBef>
              <a:spcAft>
                <a:spcPts val="0"/>
              </a:spcAft>
              <a:defRPr/>
            </a:pPr>
            <a:endParaRPr lang="en-GB" sz="2600" dirty="0">
              <a:solidFill>
                <a:srgbClr val="000000"/>
              </a:solidFill>
              <a:latin typeface="+mn-lt"/>
              <a:cs typeface="Times New Roman" pitchFamily="18" charset="0"/>
            </a:endParaRPr>
          </a:p>
          <a:p>
            <a:pPr marL="1438275" indent="-1438275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GB" sz="2600" dirty="0" err="1">
                <a:solidFill>
                  <a:srgbClr val="000000"/>
                </a:solidFill>
                <a:latin typeface="+mn-lt"/>
                <a:cs typeface="Times New Roman" pitchFamily="18" charset="0"/>
              </a:rPr>
              <a:t>Prio</a:t>
            </a:r>
            <a:r>
              <a:rPr lang="en-GB" sz="2600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-area 11 	To improve internal and   external transport links</a:t>
            </a:r>
          </a:p>
          <a:p>
            <a:pPr marL="541338" indent="-541338" fontAlgn="auto">
              <a:spcBef>
                <a:spcPct val="20000"/>
              </a:spcBef>
              <a:spcAft>
                <a:spcPts val="0"/>
              </a:spcAft>
              <a:defRPr/>
            </a:pPr>
            <a:endParaRPr lang="en-GB" sz="2600" dirty="0">
              <a:solidFill>
                <a:srgbClr val="000000"/>
              </a:solidFill>
              <a:latin typeface="+mn-lt"/>
              <a:cs typeface="Times New Roman" pitchFamily="18" charset="0"/>
            </a:endParaRPr>
          </a:p>
          <a:p>
            <a:pPr marL="541338" indent="-541338" fontAlgn="auto">
              <a:spcBef>
                <a:spcPct val="20000"/>
              </a:spcBef>
              <a:spcAft>
                <a:spcPts val="0"/>
              </a:spcAft>
              <a:defRPr/>
            </a:pPr>
            <a:endParaRPr lang="en-GB" sz="2600" dirty="0">
              <a:solidFill>
                <a:srgbClr val="000000"/>
              </a:solidFill>
              <a:latin typeface="+mn-lt"/>
              <a:cs typeface="Times New Roman" pitchFamily="18" charset="0"/>
            </a:endParaRPr>
          </a:p>
          <a:p>
            <a:pPr marL="1438275" indent="-1438275" fontAlgn="auto">
              <a:spcBef>
                <a:spcPts val="1200"/>
              </a:spcBef>
              <a:spcAft>
                <a:spcPts val="0"/>
              </a:spcAft>
              <a:tabLst>
                <a:tab pos="174625" algn="l"/>
              </a:tabLst>
              <a:defRPr/>
            </a:pPr>
            <a:r>
              <a:rPr lang="en-GB" sz="2600" dirty="0" err="1">
                <a:solidFill>
                  <a:srgbClr val="000000"/>
                </a:solidFill>
                <a:latin typeface="+mn-lt"/>
                <a:cs typeface="Times New Roman" pitchFamily="18" charset="0"/>
              </a:rPr>
              <a:t>Prio</a:t>
            </a:r>
            <a:r>
              <a:rPr lang="en-GB" sz="2600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-area 13 	To become a leading region in Maritime safety and security</a:t>
            </a:r>
          </a:p>
          <a:p>
            <a:pPr lvl="1" fontAlgn="auto">
              <a:spcBef>
                <a:spcPct val="20000"/>
              </a:spcBef>
              <a:spcAft>
                <a:spcPts val="0"/>
              </a:spcAft>
              <a:defRPr/>
            </a:pPr>
            <a:endParaRPr lang="en-GB" sz="2000" i="1" dirty="0">
              <a:latin typeface="+mn-lt"/>
            </a:endParaRPr>
          </a:p>
          <a:p>
            <a:pPr lvl="1" fontAlgn="auto">
              <a:spcBef>
                <a:spcPct val="20000"/>
              </a:spcBef>
              <a:spcAft>
                <a:spcPts val="0"/>
              </a:spcAft>
              <a:defRPr/>
            </a:pPr>
            <a:endParaRPr lang="en-GB" sz="2000" i="1" dirty="0">
              <a:latin typeface="+mn-lt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4787900" y="1989138"/>
            <a:ext cx="4176713" cy="360045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93663" indent="-93663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GB" sz="2000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- Less emissions through optimisation   of shipping routes.</a:t>
            </a:r>
          </a:p>
          <a:p>
            <a:pPr marL="541338" indent="-541338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GB" sz="2000" dirty="0">
              <a:solidFill>
                <a:srgbClr val="000000"/>
              </a:solidFill>
              <a:latin typeface="+mn-lt"/>
              <a:cs typeface="Times New Roman" pitchFamily="18" charset="0"/>
            </a:endParaRPr>
          </a:p>
          <a:p>
            <a:pPr marL="174625" indent="-174625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GB" sz="2000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- Development of the Motorways of the Sea concept</a:t>
            </a:r>
          </a:p>
          <a:p>
            <a:pPr marL="93663" indent="-93663" fontAlgn="auto">
              <a:spcBef>
                <a:spcPct val="20000"/>
              </a:spcBef>
              <a:spcAft>
                <a:spcPts val="0"/>
              </a:spcAft>
              <a:buFontTx/>
              <a:buChar char="-"/>
              <a:defRPr/>
            </a:pPr>
            <a:r>
              <a:rPr lang="en-GB" sz="2000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 Contributing to Green Corridors </a:t>
            </a:r>
            <a:br>
              <a:rPr lang="en-GB" sz="2000" dirty="0">
                <a:solidFill>
                  <a:srgbClr val="000000"/>
                </a:solidFill>
                <a:latin typeface="+mn-lt"/>
                <a:cs typeface="Times New Roman" pitchFamily="18" charset="0"/>
              </a:rPr>
            </a:br>
            <a:endParaRPr lang="en-GB" sz="2000" dirty="0">
              <a:solidFill>
                <a:srgbClr val="000000"/>
              </a:solidFill>
              <a:latin typeface="+mn-lt"/>
              <a:cs typeface="Times New Roman" pitchFamily="18" charset="0"/>
            </a:endParaRPr>
          </a:p>
          <a:p>
            <a:pPr marL="93663" indent="-93663" fontAlgn="auto">
              <a:spcBef>
                <a:spcPct val="20000"/>
              </a:spcBef>
              <a:spcAft>
                <a:spcPts val="0"/>
              </a:spcAft>
              <a:buFontTx/>
              <a:buChar char="-"/>
              <a:defRPr/>
            </a:pPr>
            <a:r>
              <a:rPr lang="en-GB" sz="2000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 Development of concrete </a:t>
            </a:r>
            <a:br>
              <a:rPr lang="en-GB" sz="2000" dirty="0">
                <a:solidFill>
                  <a:srgbClr val="000000"/>
                </a:solidFill>
                <a:latin typeface="+mn-lt"/>
                <a:cs typeface="Times New Roman" pitchFamily="18" charset="0"/>
              </a:rPr>
            </a:br>
            <a:r>
              <a:rPr lang="en-GB" sz="2000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 e-navigation services</a:t>
            </a:r>
          </a:p>
          <a:p>
            <a:pPr marL="541338" indent="-541338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GB" sz="2000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- Re-surveying of HELCOM fairways</a:t>
            </a:r>
          </a:p>
        </p:txBody>
      </p:sp>
      <p:sp>
        <p:nvSpPr>
          <p:cNvPr id="7176" name="textruta 9"/>
          <p:cNvSpPr txBox="1">
            <a:spLocks noChangeArrowheads="1"/>
          </p:cNvSpPr>
          <p:nvPr/>
        </p:nvSpPr>
        <p:spPr bwMode="auto">
          <a:xfrm>
            <a:off x="468313" y="1589088"/>
            <a:ext cx="35988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v-SE" sz="2000" b="1">
                <a:latin typeface="Calibri" pitchFamily="34" charset="0"/>
              </a:rPr>
              <a:t>EU´s Strategy for the Baltic Sea </a:t>
            </a:r>
          </a:p>
        </p:txBody>
      </p:sp>
      <p:sp>
        <p:nvSpPr>
          <p:cNvPr id="7177" name="textruta 10"/>
          <p:cNvSpPr txBox="1">
            <a:spLocks noChangeArrowheads="1"/>
          </p:cNvSpPr>
          <p:nvPr/>
        </p:nvSpPr>
        <p:spPr bwMode="auto">
          <a:xfrm>
            <a:off x="4787900" y="1589088"/>
            <a:ext cx="4032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v-SE" sz="2000" b="1">
                <a:latin typeface="Calibri" pitchFamily="34" charset="0"/>
              </a:rPr>
              <a:t>MONALISA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Bildobjekt 3" descr="Mona-Lisa_wide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8" y="61913"/>
            <a:ext cx="3052762" cy="85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6" descr="Line_Rose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6091238"/>
            <a:ext cx="9144000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Bildobjekt 5" descr="en_tentea_beneficiaries_logo3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7975" y="5732463"/>
            <a:ext cx="2727325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Rubrik 4"/>
          <p:cNvSpPr>
            <a:spLocks noGrp="1"/>
          </p:cNvSpPr>
          <p:nvPr>
            <p:ph type="ctrTitle"/>
          </p:nvPr>
        </p:nvSpPr>
        <p:spPr>
          <a:xfrm>
            <a:off x="684213" y="692150"/>
            <a:ext cx="7772400" cy="936625"/>
          </a:xfrm>
        </p:spPr>
        <p:txBody>
          <a:bodyPr/>
          <a:lstStyle/>
          <a:p>
            <a:pPr eaLnBrk="1" hangingPunct="1"/>
            <a:r>
              <a:rPr lang="sv-SE" sz="3200" smtClean="0"/>
              <a:t>Scope of the MONALISA-project</a:t>
            </a:r>
            <a:endParaRPr lang="sv-SE" smtClean="0"/>
          </a:p>
        </p:txBody>
      </p:sp>
      <p:grpSp>
        <p:nvGrpSpPr>
          <p:cNvPr id="8198" name="Grupp 7"/>
          <p:cNvGrpSpPr>
            <a:grpSpLocks/>
          </p:cNvGrpSpPr>
          <p:nvPr/>
        </p:nvGrpSpPr>
        <p:grpSpPr bwMode="auto">
          <a:xfrm>
            <a:off x="107950" y="1639888"/>
            <a:ext cx="8863013" cy="3876675"/>
            <a:chOff x="107504" y="1639247"/>
            <a:chExt cx="8863216" cy="3877985"/>
          </a:xfrm>
        </p:grpSpPr>
        <p:graphicFrame>
          <p:nvGraphicFramePr>
            <p:cNvPr id="9" name="Diagram 8"/>
            <p:cNvGraphicFramePr/>
            <p:nvPr/>
          </p:nvGraphicFramePr>
          <p:xfrm>
            <a:off x="107504" y="1772816"/>
            <a:ext cx="7272808" cy="367240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5" r:lo="rId6" r:qs="rId7" r:cs="rId8"/>
            </a:graphicData>
          </a:graphic>
        </p:graphicFrame>
        <p:sp>
          <p:nvSpPr>
            <p:cNvPr id="10" name="textruta 9"/>
            <p:cNvSpPr txBox="1"/>
            <p:nvPr/>
          </p:nvSpPr>
          <p:spPr>
            <a:xfrm>
              <a:off x="7452320" y="1639247"/>
              <a:ext cx="1518400" cy="3877985"/>
            </a:xfrm>
            <a:prstGeom prst="rect">
              <a:avLst/>
            </a:prstGeom>
            <a:gradFill rotWithShape="1">
              <a:gsLst>
                <a:gs pos="0">
                  <a:srgbClr val="C0504D">
                    <a:shade val="51000"/>
                    <a:satMod val="130000"/>
                  </a:srgbClr>
                </a:gs>
                <a:gs pos="80000">
                  <a:srgbClr val="C0504D">
                    <a:shade val="93000"/>
                    <a:satMod val="130000"/>
                  </a:srgbClr>
                </a:gs>
                <a:gs pos="100000">
                  <a:srgbClr val="C0504D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sv-SE" kern="0" dirty="0">
                  <a:solidFill>
                    <a:sysClr val="window" lastClr="FFFFFF"/>
                  </a:solidFill>
                  <a:latin typeface="Calibri"/>
                </a:rPr>
                <a:t> 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sv-SE" kern="0" dirty="0">
                  <a:solidFill>
                    <a:sysClr val="window" lastClr="FFFFFF"/>
                  </a:solidFill>
                  <a:latin typeface="Calibri"/>
                </a:rPr>
                <a:t> 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sv-SE" kern="0" dirty="0">
                <a:solidFill>
                  <a:sysClr val="window" lastClr="FFFFFF"/>
                </a:solidFill>
                <a:latin typeface="Calibri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sv-SE" kern="0" dirty="0">
                <a:solidFill>
                  <a:sysClr val="window" lastClr="FFFFFF"/>
                </a:solidFill>
                <a:latin typeface="Calibri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sv-SE" sz="2000" b="1" kern="0" dirty="0" err="1">
                  <a:solidFill>
                    <a:sysClr val="window" lastClr="FFFFFF"/>
                  </a:solidFill>
                  <a:latin typeface="Calibri"/>
                </a:rPr>
                <a:t>Wider</a:t>
              </a:r>
              <a:endParaRPr lang="sv-SE" sz="2000" b="1" kern="0" dirty="0">
                <a:solidFill>
                  <a:sysClr val="window" lastClr="FFFFFF"/>
                </a:solidFill>
                <a:latin typeface="Calibri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sv-SE" sz="2000" b="1" kern="0" dirty="0">
                  <a:solidFill>
                    <a:sysClr val="window" lastClr="FFFFFF"/>
                  </a:solidFill>
                  <a:latin typeface="Calibri"/>
                </a:rPr>
                <a:t>Benefit 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sv-SE" sz="2000" b="1" kern="0" dirty="0" err="1">
                  <a:solidFill>
                    <a:sysClr val="window" lastClr="FFFFFF"/>
                  </a:solidFill>
                  <a:latin typeface="Calibri"/>
                </a:rPr>
                <a:t>Motorways</a:t>
              </a:r>
              <a:r>
                <a:rPr lang="sv-SE" sz="2000" b="1" kern="0" dirty="0">
                  <a:solidFill>
                    <a:sysClr val="window" lastClr="FFFFFF"/>
                  </a:solidFill>
                  <a:latin typeface="Calibri"/>
                </a:rPr>
                <a:t> </a:t>
              </a:r>
              <a:r>
                <a:rPr lang="sv-SE" sz="2000" b="1" kern="0" dirty="0" err="1">
                  <a:solidFill>
                    <a:sysClr val="window" lastClr="FFFFFF"/>
                  </a:solidFill>
                  <a:latin typeface="Calibri"/>
                </a:rPr>
                <a:t>of</a:t>
              </a:r>
              <a:r>
                <a:rPr lang="sv-SE" sz="2000" b="1" kern="0" dirty="0">
                  <a:solidFill>
                    <a:sysClr val="window" lastClr="FFFFFF"/>
                  </a:solidFill>
                  <a:latin typeface="Calibri"/>
                </a:rPr>
                <a:t> the Sea Project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sv-SE" sz="2000" b="1" kern="0" dirty="0">
                  <a:solidFill>
                    <a:sysClr val="window" lastClr="FFFFFF"/>
                  </a:solidFill>
                  <a:latin typeface="Calibri"/>
                </a:rPr>
                <a:t>MONALISA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sv-SE" kern="0" dirty="0">
                <a:solidFill>
                  <a:sysClr val="window" lastClr="FFFFFF"/>
                </a:solidFill>
                <a:latin typeface="Calibri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sv-SE" kern="0" dirty="0">
                <a:solidFill>
                  <a:sysClr val="window" lastClr="FFFFFF"/>
                </a:solidFill>
                <a:latin typeface="Calibri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sv-SE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Bildobjekt 3" descr="Mona-Lisa_wide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8" y="61913"/>
            <a:ext cx="3052762" cy="85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6" descr="Line_Rose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6091238"/>
            <a:ext cx="9144000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Platshållare för innehåll 2"/>
          <p:cNvSpPr txBox="1">
            <a:spLocks/>
          </p:cNvSpPr>
          <p:nvPr/>
        </p:nvSpPr>
        <p:spPr>
          <a:xfrm>
            <a:off x="1042988" y="2060575"/>
            <a:ext cx="7597775" cy="3852863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sv-SE" sz="3100" b="1" dirty="0">
                <a:solidFill>
                  <a:srgbClr val="00B050"/>
                </a:solidFill>
                <a:latin typeface="+mn-lt"/>
              </a:rPr>
              <a:t>Green routes </a:t>
            </a:r>
            <a:r>
              <a:rPr lang="sv-SE" sz="3100" b="1" dirty="0"/>
              <a:t>with </a:t>
            </a:r>
            <a:r>
              <a:rPr lang="sv-SE" sz="3100" b="1" dirty="0" err="1"/>
              <a:t>reduced</a:t>
            </a:r>
            <a:r>
              <a:rPr lang="sv-SE" sz="3100" b="1" dirty="0"/>
              <a:t> </a:t>
            </a:r>
            <a:r>
              <a:rPr lang="sv-SE" sz="3100" b="1" dirty="0" err="1"/>
              <a:t>costs</a:t>
            </a:r>
            <a:r>
              <a:rPr lang="sv-SE" sz="3100" b="1" dirty="0"/>
              <a:t> and emissions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sv-SE" sz="3100" i="1" dirty="0"/>
              <a:t>All </a:t>
            </a:r>
            <a:r>
              <a:rPr lang="sv-SE" sz="3100" i="1" dirty="0" err="1"/>
              <a:t>ships</a:t>
            </a:r>
            <a:r>
              <a:rPr lang="sv-SE" sz="3100" i="1" dirty="0"/>
              <a:t> </a:t>
            </a:r>
            <a:r>
              <a:rPr lang="sv-SE" sz="3100" i="1" dirty="0" err="1"/>
              <a:t>will</a:t>
            </a:r>
            <a:r>
              <a:rPr lang="sv-SE" sz="3100" i="1" dirty="0"/>
              <a:t> </a:t>
            </a:r>
            <a:r>
              <a:rPr lang="sv-SE" sz="3100" i="1" dirty="0" err="1"/>
              <a:t>have</a:t>
            </a:r>
            <a:r>
              <a:rPr lang="sv-SE" sz="3100" i="1" dirty="0"/>
              <a:t> </a:t>
            </a:r>
            <a:r>
              <a:rPr lang="sv-SE" sz="3100" i="1" dirty="0" err="1"/>
              <a:t>it´s</a:t>
            </a:r>
            <a:r>
              <a:rPr lang="sv-SE" sz="3100" i="1" dirty="0"/>
              <a:t> </a:t>
            </a:r>
            <a:r>
              <a:rPr lang="sv-SE" sz="3100" i="1" dirty="0" err="1"/>
              <a:t>unique</a:t>
            </a:r>
            <a:r>
              <a:rPr lang="sv-SE" sz="3100" i="1" dirty="0"/>
              <a:t> </a:t>
            </a:r>
            <a:r>
              <a:rPr lang="sv-SE" sz="3100" i="1" dirty="0" err="1"/>
              <a:t>designed</a:t>
            </a:r>
            <a:r>
              <a:rPr lang="sv-SE" sz="3100" i="1" dirty="0"/>
              <a:t> route</a:t>
            </a:r>
            <a:endParaRPr lang="sv-SE" sz="2400" i="1" dirty="0"/>
          </a:p>
          <a:p>
            <a:pPr fontAlgn="auto"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endParaRPr lang="sv-SE" sz="2400" dirty="0"/>
          </a:p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sv-SE" sz="3600" b="1" dirty="0" err="1"/>
              <a:t>Monitoring</a:t>
            </a:r>
            <a:r>
              <a:rPr lang="sv-SE" sz="3600" b="1" dirty="0"/>
              <a:t>, </a:t>
            </a:r>
            <a:r>
              <a:rPr lang="sv-SE" sz="3600" b="1" dirty="0" err="1"/>
              <a:t>guidance</a:t>
            </a:r>
            <a:r>
              <a:rPr lang="sv-SE" sz="3600" b="1" dirty="0"/>
              <a:t> and </a:t>
            </a:r>
            <a:r>
              <a:rPr lang="sv-SE" sz="3600" b="1" dirty="0" err="1"/>
              <a:t>assistance</a:t>
            </a:r>
            <a:endParaRPr lang="sv-SE" sz="3100" b="1" dirty="0"/>
          </a:p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sv-SE" sz="3100" i="1" dirty="0"/>
              <a:t>All routes monitored from Sea </a:t>
            </a:r>
            <a:r>
              <a:rPr lang="sv-SE" sz="3100" i="1" dirty="0" err="1"/>
              <a:t>Traffic</a:t>
            </a:r>
            <a:r>
              <a:rPr lang="sv-SE" sz="3100" i="1" dirty="0"/>
              <a:t> </a:t>
            </a:r>
            <a:r>
              <a:rPr lang="sv-SE" sz="3100" i="1" dirty="0" err="1"/>
              <a:t>Coordination</a:t>
            </a:r>
            <a:r>
              <a:rPr lang="sv-SE" sz="3100" i="1" dirty="0"/>
              <a:t> Centers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endParaRPr lang="sv-SE" sz="2400" dirty="0"/>
          </a:p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sv-SE" sz="3100" b="1" dirty="0" err="1"/>
              <a:t>Anti-collision</a:t>
            </a:r>
            <a:r>
              <a:rPr lang="sv-SE" sz="3100" b="1" dirty="0"/>
              <a:t> </a:t>
            </a:r>
            <a:r>
              <a:rPr lang="sv-SE" sz="3100" b="1" dirty="0" err="1"/>
              <a:t>aid</a:t>
            </a:r>
            <a:endParaRPr lang="sv-SE" sz="3100" b="1" dirty="0"/>
          </a:p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sv-SE" sz="3100" i="1" dirty="0"/>
              <a:t>Ship to Ship </a:t>
            </a:r>
            <a:r>
              <a:rPr lang="sv-SE" sz="3100" i="1" dirty="0" err="1"/>
              <a:t>exchanging</a:t>
            </a:r>
            <a:r>
              <a:rPr lang="sv-SE" sz="3100" i="1" dirty="0"/>
              <a:t> of routes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endParaRPr lang="sv-SE" sz="2400" dirty="0"/>
          </a:p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sv-SE" sz="3100" b="1" dirty="0" err="1"/>
              <a:t>Improved</a:t>
            </a:r>
            <a:r>
              <a:rPr lang="sv-SE" sz="3100" b="1" dirty="0"/>
              <a:t> </a:t>
            </a:r>
            <a:r>
              <a:rPr lang="sv-SE" sz="3100" b="1" dirty="0" err="1"/>
              <a:t>Surveillance</a:t>
            </a:r>
            <a:endParaRPr lang="sv-SE" sz="3100" b="1" dirty="0"/>
          </a:p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sv-SE" sz="3100" i="1" dirty="0"/>
              <a:t>Less </a:t>
            </a:r>
            <a:r>
              <a:rPr lang="sv-SE" sz="3100" i="1" dirty="0" err="1"/>
              <a:t>ships</a:t>
            </a:r>
            <a:r>
              <a:rPr lang="sv-SE" sz="3100" i="1" dirty="0"/>
              <a:t> to </a:t>
            </a:r>
            <a:r>
              <a:rPr lang="sv-SE" sz="3100" i="1" dirty="0" err="1"/>
              <a:t>focus</a:t>
            </a:r>
            <a:r>
              <a:rPr lang="sv-SE" sz="3100" i="1" dirty="0"/>
              <a:t> on </a:t>
            </a:r>
            <a:r>
              <a:rPr lang="sv-SE" sz="3100" i="1" dirty="0" err="1"/>
              <a:t>will</a:t>
            </a:r>
            <a:r>
              <a:rPr lang="sv-SE" sz="3100" i="1" dirty="0"/>
              <a:t> </a:t>
            </a:r>
            <a:r>
              <a:rPr lang="sv-SE" sz="3100" i="1" dirty="0" err="1"/>
              <a:t>increase</a:t>
            </a:r>
            <a:r>
              <a:rPr lang="sv-SE" sz="3100" i="1" dirty="0"/>
              <a:t> </a:t>
            </a:r>
            <a:r>
              <a:rPr lang="sv-SE" sz="3100" i="1" dirty="0" err="1"/>
              <a:t>quality</a:t>
            </a:r>
            <a:endParaRPr lang="sv-SE" sz="3100" i="1" dirty="0"/>
          </a:p>
        </p:txBody>
      </p:sp>
      <p:sp>
        <p:nvSpPr>
          <p:cNvPr id="6" name="Rubrik 4"/>
          <p:cNvSpPr txBox="1">
            <a:spLocks/>
          </p:cNvSpPr>
          <p:nvPr/>
        </p:nvSpPr>
        <p:spPr>
          <a:xfrm>
            <a:off x="468313" y="836613"/>
            <a:ext cx="7772400" cy="1008062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sv-SE" sz="3200" dirty="0" err="1">
                <a:latin typeface="+mj-lt"/>
                <a:ea typeface="+mj-ea"/>
                <a:cs typeface="+mj-cs"/>
              </a:rPr>
              <a:t>Dynamic</a:t>
            </a:r>
            <a:r>
              <a:rPr lang="sv-SE" sz="3200" dirty="0">
                <a:latin typeface="+mj-lt"/>
                <a:ea typeface="+mj-ea"/>
                <a:cs typeface="+mj-cs"/>
              </a:rPr>
              <a:t> &amp; </a:t>
            </a:r>
            <a:r>
              <a:rPr lang="sv-SE" sz="3200" dirty="0" err="1">
                <a:latin typeface="+mj-lt"/>
                <a:ea typeface="+mj-ea"/>
                <a:cs typeface="+mj-cs"/>
              </a:rPr>
              <a:t>Proactive</a:t>
            </a:r>
            <a:r>
              <a:rPr lang="sv-SE" sz="3200" dirty="0">
                <a:latin typeface="+mj-lt"/>
                <a:ea typeface="+mj-ea"/>
                <a:cs typeface="+mj-cs"/>
              </a:rPr>
              <a:t> Routeplanning</a:t>
            </a:r>
            <a:br>
              <a:rPr lang="sv-SE" sz="3200" dirty="0">
                <a:latin typeface="+mj-lt"/>
                <a:ea typeface="+mj-ea"/>
                <a:cs typeface="+mj-cs"/>
              </a:rPr>
            </a:br>
            <a:r>
              <a:rPr lang="sv-SE" sz="2400" dirty="0" err="1">
                <a:latin typeface="+mj-lt"/>
                <a:ea typeface="+mj-ea"/>
                <a:cs typeface="+mj-cs"/>
              </a:rPr>
              <a:t>Everybody</a:t>
            </a:r>
            <a:r>
              <a:rPr lang="sv-SE" sz="2400" dirty="0">
                <a:latin typeface="+mj-lt"/>
                <a:ea typeface="+mj-ea"/>
                <a:cs typeface="+mj-cs"/>
              </a:rPr>
              <a:t> </a:t>
            </a:r>
            <a:r>
              <a:rPr lang="sv-SE" sz="2400" dirty="0" err="1">
                <a:latin typeface="+mj-lt"/>
                <a:ea typeface="+mj-ea"/>
                <a:cs typeface="+mj-cs"/>
              </a:rPr>
              <a:t>sees</a:t>
            </a:r>
            <a:r>
              <a:rPr lang="sv-SE" sz="2400" dirty="0">
                <a:latin typeface="+mj-lt"/>
                <a:ea typeface="+mj-ea"/>
                <a:cs typeface="+mj-cs"/>
              </a:rPr>
              <a:t> </a:t>
            </a:r>
            <a:r>
              <a:rPr lang="sv-SE" sz="2400" dirty="0" err="1">
                <a:latin typeface="+mj-lt"/>
                <a:ea typeface="+mj-ea"/>
                <a:cs typeface="+mj-cs"/>
              </a:rPr>
              <a:t>where</a:t>
            </a:r>
            <a:r>
              <a:rPr lang="sv-SE" sz="2400" dirty="0">
                <a:latin typeface="+mj-lt"/>
                <a:ea typeface="+mj-ea"/>
                <a:cs typeface="+mj-cs"/>
              </a:rPr>
              <a:t> </a:t>
            </a:r>
            <a:r>
              <a:rPr lang="sv-SE" sz="2400" dirty="0" err="1">
                <a:latin typeface="+mj-lt"/>
                <a:ea typeface="+mj-ea"/>
                <a:cs typeface="+mj-cs"/>
              </a:rPr>
              <a:t>everybody´s</a:t>
            </a:r>
            <a:r>
              <a:rPr lang="sv-SE" sz="2400" dirty="0">
                <a:latin typeface="+mj-lt"/>
                <a:ea typeface="+mj-ea"/>
                <a:cs typeface="+mj-cs"/>
              </a:rPr>
              <a:t> going!!</a:t>
            </a:r>
            <a:endParaRPr lang="sv-SE" sz="2000" dirty="0">
              <a:latin typeface="+mj-lt"/>
              <a:ea typeface="+mj-ea"/>
              <a:cs typeface="+mj-cs"/>
            </a:endParaRPr>
          </a:p>
        </p:txBody>
      </p:sp>
      <p:pic>
        <p:nvPicPr>
          <p:cNvPr id="9222" name="Bildobjekt 7" descr="en_tentea_beneficiaries_logo3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7975" y="5732463"/>
            <a:ext cx="2727325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2" descr="D15E1977-33CB-41AD-BAE3-E0CB3336EF3C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669088" y="3716338"/>
            <a:ext cx="2281237" cy="219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Ellips 9"/>
          <p:cNvSpPr/>
          <p:nvPr/>
        </p:nvSpPr>
        <p:spPr>
          <a:xfrm>
            <a:off x="8243888" y="115888"/>
            <a:ext cx="792162" cy="720725"/>
          </a:xfrm>
          <a:prstGeom prst="ellipse">
            <a:avLst/>
          </a:prstGeom>
          <a:gradFill flip="none" rotWithShape="1">
            <a:gsLst>
              <a:gs pos="0">
                <a:srgbClr val="0070C0">
                  <a:tint val="66000"/>
                  <a:satMod val="160000"/>
                </a:srgbClr>
              </a:gs>
              <a:gs pos="50000">
                <a:srgbClr val="0070C0">
                  <a:tint val="44500"/>
                  <a:satMod val="160000"/>
                </a:srgbClr>
              </a:gs>
              <a:gs pos="100000">
                <a:srgbClr val="0070C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v-SE" sz="1200" dirty="0" err="1">
                <a:solidFill>
                  <a:schemeClr val="tx1"/>
                </a:solidFill>
              </a:rPr>
              <a:t>Act</a:t>
            </a:r>
            <a:r>
              <a:rPr lang="sv-SE" sz="1200" dirty="0">
                <a:solidFill>
                  <a:schemeClr val="tx1"/>
                </a:solidFill>
              </a:rPr>
              <a:t>. 1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Bildobjekt 3" descr="Mona-Lisa_wide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8" y="61913"/>
            <a:ext cx="3052762" cy="85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6" descr="Line_Rose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6091238"/>
            <a:ext cx="9144000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Bildobjekt 27" descr="en_tentea_beneficiaries_logo3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7975" y="5732463"/>
            <a:ext cx="2727325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textruta 1"/>
          <p:cNvSpPr txBox="1">
            <a:spLocks noChangeArrowheads="1"/>
          </p:cNvSpPr>
          <p:nvPr/>
        </p:nvSpPr>
        <p:spPr bwMode="auto">
          <a:xfrm>
            <a:off x="468313" y="765175"/>
            <a:ext cx="80645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sv-SE" sz="3200"/>
              <a:t>Dynamic &amp; Proactive Routeplanning</a:t>
            </a:r>
          </a:p>
          <a:p>
            <a:pPr algn="ctr"/>
            <a:r>
              <a:rPr lang="sv-SE" sz="3200">
                <a:latin typeface="Calibri" pitchFamily="34" charset="0"/>
              </a:rPr>
              <a:t>- Progress report</a:t>
            </a:r>
          </a:p>
        </p:txBody>
      </p:sp>
      <p:sp>
        <p:nvSpPr>
          <p:cNvPr id="10246" name="textruta 1"/>
          <p:cNvSpPr txBox="1">
            <a:spLocks noChangeArrowheads="1"/>
          </p:cNvSpPr>
          <p:nvPr/>
        </p:nvSpPr>
        <p:spPr bwMode="auto">
          <a:xfrm>
            <a:off x="827088" y="1944688"/>
            <a:ext cx="7848600" cy="427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spcAft>
                <a:spcPts val="300"/>
              </a:spcAft>
              <a:buFont typeface="Arial" charset="0"/>
              <a:buChar char="•"/>
            </a:pPr>
            <a:r>
              <a:rPr lang="sv-SE" sz="2400"/>
              <a:t>Concept document prepared and published</a:t>
            </a:r>
          </a:p>
          <a:p>
            <a:pPr marL="285750" indent="-285750">
              <a:spcAft>
                <a:spcPts val="300"/>
              </a:spcAft>
              <a:buFont typeface="Arial" charset="0"/>
              <a:buChar char="•"/>
            </a:pPr>
            <a:r>
              <a:rPr lang="sv-SE" sz="2400"/>
              <a:t>Ambitious dialogue with stakeholders</a:t>
            </a:r>
          </a:p>
          <a:p>
            <a:pPr marL="285750" indent="-285750">
              <a:spcAft>
                <a:spcPts val="300"/>
              </a:spcAft>
              <a:buFont typeface="Arial" charset="0"/>
              <a:buChar char="•"/>
            </a:pPr>
            <a:r>
              <a:rPr lang="sv-SE" sz="2400"/>
              <a:t>Hardware and software under development:</a:t>
            </a:r>
          </a:p>
          <a:p>
            <a:pPr marL="742950" lvl="1" indent="-285750">
              <a:spcAft>
                <a:spcPts val="300"/>
              </a:spcAft>
              <a:buFontTx/>
              <a:buChar char="-"/>
            </a:pPr>
            <a:r>
              <a:rPr lang="sv-SE" sz="2400"/>
              <a:t>First tests in simulator conducted</a:t>
            </a:r>
          </a:p>
          <a:p>
            <a:pPr marL="742950" lvl="1" indent="-285750">
              <a:spcAft>
                <a:spcPts val="300"/>
              </a:spcAft>
              <a:buFontTx/>
              <a:buChar char="-"/>
            </a:pPr>
            <a:r>
              <a:rPr lang="sv-SE" sz="2400"/>
              <a:t>MONALISA console to be presented at EMD 2012</a:t>
            </a:r>
          </a:p>
          <a:p>
            <a:pPr marL="285750" indent="-285750">
              <a:spcAft>
                <a:spcPts val="300"/>
              </a:spcAft>
              <a:buFont typeface="Arial" charset="0"/>
              <a:buChar char="•"/>
            </a:pPr>
            <a:r>
              <a:rPr lang="sv-SE" sz="2400"/>
              <a:t>Study on Socio-economic effects initiated</a:t>
            </a:r>
          </a:p>
          <a:p>
            <a:pPr marL="285750" indent="-285750">
              <a:spcAft>
                <a:spcPts val="300"/>
              </a:spcAft>
              <a:buFont typeface="Arial" charset="0"/>
              <a:buChar char="•"/>
            </a:pPr>
            <a:r>
              <a:rPr lang="sv-SE" sz="2400"/>
              <a:t>Study on regulatory framework initiated</a:t>
            </a:r>
          </a:p>
          <a:p>
            <a:pPr marL="285750" indent="-285750">
              <a:spcAft>
                <a:spcPts val="300"/>
              </a:spcAft>
              <a:buFont typeface="Arial" charset="0"/>
              <a:buChar char="•"/>
            </a:pPr>
            <a:r>
              <a:rPr lang="sv-SE" sz="2400"/>
              <a:t>Presentation at IMO NAV58 in July and IALA VTS Symposium in Istanbul in September</a:t>
            </a:r>
          </a:p>
          <a:p>
            <a:pPr marL="285750" indent="-285750">
              <a:buFont typeface="Arial" charset="0"/>
              <a:buChar char="•"/>
            </a:pPr>
            <a:endParaRPr lang="sv-SE"/>
          </a:p>
          <a:p>
            <a:pPr marL="285750" indent="-285750">
              <a:buFontTx/>
              <a:buChar char="-"/>
            </a:pPr>
            <a:endParaRPr lang="sv-SE"/>
          </a:p>
        </p:txBody>
      </p:sp>
      <p:sp>
        <p:nvSpPr>
          <p:cNvPr id="30" name="Ellips 29"/>
          <p:cNvSpPr/>
          <p:nvPr/>
        </p:nvSpPr>
        <p:spPr>
          <a:xfrm>
            <a:off x="8243888" y="115888"/>
            <a:ext cx="792162" cy="720725"/>
          </a:xfrm>
          <a:prstGeom prst="ellipse">
            <a:avLst/>
          </a:prstGeom>
          <a:gradFill flip="none" rotWithShape="1">
            <a:gsLst>
              <a:gs pos="0">
                <a:srgbClr val="0070C0">
                  <a:tint val="66000"/>
                  <a:satMod val="160000"/>
                </a:srgbClr>
              </a:gs>
              <a:gs pos="50000">
                <a:srgbClr val="0070C0">
                  <a:tint val="44500"/>
                  <a:satMod val="160000"/>
                </a:srgbClr>
              </a:gs>
              <a:gs pos="100000">
                <a:srgbClr val="0070C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v-SE" sz="1200" dirty="0" err="1">
                <a:solidFill>
                  <a:schemeClr val="tx1"/>
                </a:solidFill>
              </a:rPr>
              <a:t>Act</a:t>
            </a:r>
            <a:r>
              <a:rPr lang="sv-SE" sz="1200" dirty="0">
                <a:solidFill>
                  <a:schemeClr val="tx1"/>
                </a:solidFill>
              </a:rPr>
              <a:t>. 1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ubrik 1"/>
          <p:cNvSpPr>
            <a:spLocks noGrp="1"/>
          </p:cNvSpPr>
          <p:nvPr>
            <p:ph type="title"/>
          </p:nvPr>
        </p:nvSpPr>
        <p:spPr>
          <a:xfrm>
            <a:off x="395288" y="836613"/>
            <a:ext cx="8229600" cy="576262"/>
          </a:xfrm>
        </p:spPr>
        <p:txBody>
          <a:bodyPr/>
          <a:lstStyle/>
          <a:p>
            <a:pPr eaLnBrk="1" hangingPunct="1"/>
            <a:r>
              <a:rPr lang="sv-SE" sz="3200" smtClean="0"/>
              <a:t>Automatic verification system</a:t>
            </a:r>
            <a:endParaRPr lang="sv-SE" sz="2400" smtClean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0" y="3314700"/>
            <a:ext cx="4537075" cy="2797175"/>
          </a:xfrm>
        </p:spPr>
        <p:txBody>
          <a:bodyPr rtlCol="0">
            <a:normAutofit/>
          </a:bodyPr>
          <a:lstStyle/>
          <a:p>
            <a:pPr marL="631825" lvl="1" indent="-174625" eaLnBrk="1" fontAlgn="auto" hangingPunct="1">
              <a:spcAft>
                <a:spcPts val="0"/>
              </a:spcAft>
              <a:buFont typeface="Arial" charset="0"/>
              <a:buChar char="•"/>
              <a:defRPr/>
            </a:pPr>
            <a:r>
              <a:rPr lang="sv-SE" sz="2600" dirty="0" err="1" smtClean="0"/>
              <a:t>Nautical</a:t>
            </a:r>
            <a:r>
              <a:rPr lang="sv-SE" sz="2600" dirty="0" smtClean="0"/>
              <a:t> and </a:t>
            </a:r>
            <a:r>
              <a:rPr lang="sv-SE" sz="2600" dirty="0" err="1" smtClean="0"/>
              <a:t>engineers</a:t>
            </a:r>
            <a:r>
              <a:rPr lang="sv-SE" sz="2600" dirty="0" smtClean="0"/>
              <a:t> </a:t>
            </a:r>
            <a:r>
              <a:rPr lang="sv-SE" sz="2600" dirty="0" err="1" smtClean="0"/>
              <a:t>certificates</a:t>
            </a:r>
            <a:endParaRPr lang="sv-SE" sz="2600" dirty="0" smtClean="0"/>
          </a:p>
          <a:p>
            <a:pPr marL="631825" lvl="1" indent="-187325" eaLnBrk="1" fontAlgn="auto" hangingPunct="1">
              <a:spcAft>
                <a:spcPts val="0"/>
              </a:spcAft>
              <a:buFont typeface="Arial" charset="0"/>
              <a:buChar char="•"/>
              <a:defRPr/>
            </a:pPr>
            <a:r>
              <a:rPr lang="sv-SE" sz="2600" dirty="0" err="1" smtClean="0"/>
              <a:t>Cargo-related</a:t>
            </a:r>
            <a:r>
              <a:rPr lang="sv-SE" sz="2600" dirty="0" smtClean="0"/>
              <a:t/>
            </a:r>
            <a:br>
              <a:rPr lang="sv-SE" sz="2600" dirty="0" smtClean="0"/>
            </a:br>
            <a:r>
              <a:rPr lang="sv-SE" sz="2600" dirty="0" err="1" smtClean="0"/>
              <a:t>certificates</a:t>
            </a:r>
            <a:r>
              <a:rPr lang="sv-SE" sz="2600" dirty="0" smtClean="0"/>
              <a:t>, GMDSS etc.</a:t>
            </a:r>
          </a:p>
          <a:p>
            <a:pPr marL="631825" lvl="1" indent="-174625" eaLnBrk="1" fontAlgn="auto" hangingPunct="1">
              <a:spcAft>
                <a:spcPts val="0"/>
              </a:spcAft>
              <a:buFont typeface="Arial" charset="0"/>
              <a:buChar char="•"/>
              <a:defRPr/>
            </a:pPr>
            <a:r>
              <a:rPr lang="sv-SE" sz="2600" dirty="0" smtClean="0"/>
              <a:t>PEC</a:t>
            </a:r>
          </a:p>
        </p:txBody>
      </p:sp>
      <p:sp>
        <p:nvSpPr>
          <p:cNvPr id="4" name="Platshållare för innehåll 2"/>
          <p:cNvSpPr txBox="1">
            <a:spLocks/>
          </p:cNvSpPr>
          <p:nvPr/>
        </p:nvSpPr>
        <p:spPr>
          <a:xfrm>
            <a:off x="4211638" y="3429000"/>
            <a:ext cx="5113337" cy="2293938"/>
          </a:xfrm>
          <a:prstGeom prst="rect">
            <a:avLst/>
          </a:prstGeom>
        </p:spPr>
        <p:txBody>
          <a:bodyPr/>
          <a:lstStyle/>
          <a:p>
            <a:pPr marL="538163" lvl="1" indent="-80963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v-SE" sz="2600" dirty="0">
                <a:latin typeface="+mn-lt"/>
              </a:rPr>
              <a:t> </a:t>
            </a:r>
            <a:r>
              <a:rPr lang="sv-SE" sz="2400" dirty="0" err="1">
                <a:latin typeface="+mn-lt"/>
              </a:rPr>
              <a:t>Actual</a:t>
            </a:r>
            <a:r>
              <a:rPr lang="sv-SE" sz="2400" dirty="0">
                <a:latin typeface="+mn-lt"/>
              </a:rPr>
              <a:t> </a:t>
            </a:r>
            <a:r>
              <a:rPr lang="sv-SE" sz="2400" dirty="0" err="1">
                <a:latin typeface="+mn-lt"/>
              </a:rPr>
              <a:t>vessel</a:t>
            </a:r>
            <a:endParaRPr lang="sv-SE" sz="2400" dirty="0">
              <a:latin typeface="+mn-lt"/>
            </a:endParaRPr>
          </a:p>
          <a:p>
            <a:pPr marL="631825" lvl="1" indent="-187325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v-SE" sz="2400" dirty="0" err="1">
                <a:latin typeface="+mn-lt"/>
              </a:rPr>
              <a:t>Actual</a:t>
            </a:r>
            <a:r>
              <a:rPr lang="sv-SE" sz="2400" dirty="0">
                <a:latin typeface="+mn-lt"/>
              </a:rPr>
              <a:t> position in </a:t>
            </a:r>
            <a:r>
              <a:rPr lang="sv-SE" sz="2400" dirty="0" err="1">
                <a:latin typeface="+mn-lt"/>
              </a:rPr>
              <a:t>sailing</a:t>
            </a:r>
            <a:r>
              <a:rPr lang="sv-SE" sz="2400" dirty="0">
                <a:latin typeface="+mn-lt"/>
              </a:rPr>
              <a:t> water (</a:t>
            </a:r>
            <a:r>
              <a:rPr lang="sv-SE" sz="2400" dirty="0" err="1">
                <a:latin typeface="+mn-lt"/>
              </a:rPr>
              <a:t>open</a:t>
            </a:r>
            <a:r>
              <a:rPr lang="sv-SE" sz="2400" dirty="0">
                <a:latin typeface="+mn-lt"/>
              </a:rPr>
              <a:t> </a:t>
            </a:r>
            <a:r>
              <a:rPr lang="sv-SE" sz="2400" dirty="0" err="1">
                <a:latin typeface="+mn-lt"/>
              </a:rPr>
              <a:t>sea</a:t>
            </a:r>
            <a:r>
              <a:rPr lang="sv-SE" sz="2400" dirty="0">
                <a:latin typeface="+mn-lt"/>
              </a:rPr>
              <a:t> or pilot area)</a:t>
            </a:r>
          </a:p>
          <a:p>
            <a:pPr lvl="1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sv-SE" sz="2400" dirty="0">
                <a:latin typeface="+mn-lt"/>
              </a:rPr>
              <a:t> </a:t>
            </a:r>
            <a:r>
              <a:rPr lang="sv-SE" sz="2400" dirty="0" err="1">
                <a:latin typeface="+mn-lt"/>
              </a:rPr>
              <a:t>Actual</a:t>
            </a:r>
            <a:r>
              <a:rPr lang="sv-SE" sz="2400" dirty="0">
                <a:latin typeface="+mn-lt"/>
              </a:rPr>
              <a:t> time on </a:t>
            </a:r>
            <a:r>
              <a:rPr lang="sv-SE" sz="2400" dirty="0" err="1">
                <a:latin typeface="+mn-lt"/>
              </a:rPr>
              <a:t>watch</a:t>
            </a:r>
            <a:endParaRPr lang="sv-SE" sz="2400" dirty="0">
              <a:latin typeface="+mn-lt"/>
            </a:endParaRPr>
          </a:p>
        </p:txBody>
      </p:sp>
      <p:pic>
        <p:nvPicPr>
          <p:cNvPr id="11269" name="Bildobjekt 4" descr="Mona-Lisa_wide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8" y="61913"/>
            <a:ext cx="3052762" cy="85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Ellips 6"/>
          <p:cNvSpPr/>
          <p:nvPr/>
        </p:nvSpPr>
        <p:spPr>
          <a:xfrm>
            <a:off x="8243888" y="115888"/>
            <a:ext cx="792162" cy="720725"/>
          </a:xfrm>
          <a:prstGeom prst="ellipse">
            <a:avLst/>
          </a:prstGeom>
          <a:gradFill flip="none" rotWithShape="1">
            <a:gsLst>
              <a:gs pos="0">
                <a:srgbClr val="0070C0">
                  <a:tint val="66000"/>
                  <a:satMod val="160000"/>
                </a:srgbClr>
              </a:gs>
              <a:gs pos="50000">
                <a:srgbClr val="0070C0">
                  <a:tint val="44500"/>
                  <a:satMod val="160000"/>
                </a:srgbClr>
              </a:gs>
              <a:gs pos="100000">
                <a:srgbClr val="0070C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v-SE" sz="1200" dirty="0" err="1">
                <a:solidFill>
                  <a:schemeClr val="tx1"/>
                </a:solidFill>
              </a:rPr>
              <a:t>Act</a:t>
            </a:r>
            <a:r>
              <a:rPr lang="sv-SE" sz="1200" dirty="0">
                <a:solidFill>
                  <a:schemeClr val="tx1"/>
                </a:solidFill>
              </a:rPr>
              <a:t>. 2</a:t>
            </a:r>
          </a:p>
        </p:txBody>
      </p:sp>
      <p:pic>
        <p:nvPicPr>
          <p:cNvPr id="11271" name="Picture 6" descr="Line_Rose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6091238"/>
            <a:ext cx="9144000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Bildobjekt 8" descr="en_tentea_beneficiaries_logo3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0825" y="5732463"/>
            <a:ext cx="2728913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3" name="textruta 10"/>
          <p:cNvSpPr txBox="1">
            <a:spLocks noChangeArrowheads="1"/>
          </p:cNvSpPr>
          <p:nvPr/>
        </p:nvSpPr>
        <p:spPr bwMode="auto">
          <a:xfrm>
            <a:off x="827088" y="5300663"/>
            <a:ext cx="7848600" cy="98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ctr">
              <a:spcBef>
                <a:spcPct val="20000"/>
              </a:spcBef>
            </a:pPr>
            <a:r>
              <a:rPr lang="sv-SE" sz="2000" i="1">
                <a:latin typeface="Calibri" pitchFamily="34" charset="0"/>
              </a:rPr>
              <a:t>In case of discrepances with any regulation, the ship will be flagged accordingly on Traffic centers monitors</a:t>
            </a:r>
          </a:p>
          <a:p>
            <a:endParaRPr lang="sv-SE">
              <a:latin typeface="Calibri" pitchFamily="34" charset="0"/>
            </a:endParaRPr>
          </a:p>
        </p:txBody>
      </p:sp>
      <p:sp>
        <p:nvSpPr>
          <p:cNvPr id="11274" name="textruta 11"/>
          <p:cNvSpPr txBox="1">
            <a:spLocks noChangeArrowheads="1"/>
          </p:cNvSpPr>
          <p:nvPr/>
        </p:nvSpPr>
        <p:spPr bwMode="auto">
          <a:xfrm>
            <a:off x="250825" y="1412875"/>
            <a:ext cx="4465638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Calibri" pitchFamily="34" charset="0"/>
              </a:rPr>
              <a:t>Issue of an international  ID smart card (ICC) for officers and masters providing unique person ID for comparison against databases ashore such as:</a:t>
            </a:r>
            <a:endParaRPr lang="sv-SE" sz="2400">
              <a:latin typeface="Calibri" pitchFamily="34" charset="0"/>
            </a:endParaRPr>
          </a:p>
        </p:txBody>
      </p:sp>
      <p:sp>
        <p:nvSpPr>
          <p:cNvPr id="11275" name="Rektangel 12"/>
          <p:cNvSpPr>
            <a:spLocks noChangeArrowheads="1"/>
          </p:cNvSpPr>
          <p:nvPr/>
        </p:nvSpPr>
        <p:spPr bwMode="auto">
          <a:xfrm>
            <a:off x="4716463" y="1412875"/>
            <a:ext cx="424815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sv-SE" sz="2400">
                <a:latin typeface="Calibri" pitchFamily="34" charset="0"/>
              </a:rPr>
              <a:t>ICC card to be incerted in a card reader connected to the AIS onboard during all on-watch period and will be matched agains:</a:t>
            </a:r>
          </a:p>
        </p:txBody>
      </p:sp>
      <p:cxnSp>
        <p:nvCxnSpPr>
          <p:cNvPr id="15" name="Rak pil 14"/>
          <p:cNvCxnSpPr/>
          <p:nvPr/>
        </p:nvCxnSpPr>
        <p:spPr>
          <a:xfrm>
            <a:off x="3779838" y="4149725"/>
            <a:ext cx="863600" cy="1588"/>
          </a:xfrm>
          <a:prstGeom prst="straightConnector1">
            <a:avLst/>
          </a:prstGeom>
          <a:ln w="47625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nalis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monalisa.potx</Template>
  <TotalTime>2917</TotalTime>
  <Words>766</Words>
  <Application>Microsoft Office PowerPoint</Application>
  <PresentationFormat>Skærmshow (4:3)</PresentationFormat>
  <Paragraphs>158</Paragraphs>
  <Slides>20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Integrerede OLE-servere</vt:lpstr>
      </vt:variant>
      <vt:variant>
        <vt:i4>1</vt:i4>
      </vt:variant>
      <vt:variant>
        <vt:lpstr>Diastitler</vt:lpstr>
      </vt:variant>
      <vt:variant>
        <vt:i4>20</vt:i4>
      </vt:variant>
    </vt:vector>
  </HeadingPairs>
  <TitlesOfParts>
    <vt:vector size="22" baseType="lpstr">
      <vt:lpstr>monalisa</vt:lpstr>
      <vt:lpstr>Bittikartta</vt:lpstr>
      <vt:lpstr>.</vt:lpstr>
      <vt:lpstr>MONALISA </vt:lpstr>
      <vt:lpstr>- Budget: 22.4 M€ - EU grant from TEN-T: 11.2 M€  - Implementation period: Sept. 2010 - Dec. 2013 - Lead Partner: Swedish Maritime Administration  </vt:lpstr>
      <vt:lpstr>Background of the Project  </vt:lpstr>
      <vt:lpstr>MONALISA´s contribution to EU´s BSR Strategy</vt:lpstr>
      <vt:lpstr>Scope of the MONALISA-project</vt:lpstr>
      <vt:lpstr>Dias nummer 7</vt:lpstr>
      <vt:lpstr>Dias nummer 8</vt:lpstr>
      <vt:lpstr>Automatic verification system</vt:lpstr>
      <vt:lpstr>Automatic verification system - Progress report</vt:lpstr>
      <vt:lpstr>Dias nummer 11</vt:lpstr>
      <vt:lpstr>Sub-activity 3.1: Re-surveys of HELCOM Cat. 1 &amp; II  - Progress report </vt:lpstr>
      <vt:lpstr>Sub-activity 3.2: Baltic Sea Depth Data Model  - Progress report </vt:lpstr>
      <vt:lpstr>Sub-activity 3.3: Harmonized vertical Reference - Progress report </vt:lpstr>
      <vt:lpstr>Dias nummer 15</vt:lpstr>
      <vt:lpstr>Dias nummer 16</vt:lpstr>
      <vt:lpstr>Dias nummer 17</vt:lpstr>
      <vt:lpstr>Scope of Activities</vt:lpstr>
      <vt:lpstr>Partnership  – under construction</vt:lpstr>
      <vt:lpstr>Dias nummer 20</vt:lpstr>
    </vt:vector>
  </TitlesOfParts>
  <Company>machuset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Carina Svedberg</dc:creator>
  <cp:lastModifiedBy>Bjarke W. Bøtcher</cp:lastModifiedBy>
  <cp:revision>267</cp:revision>
  <dcterms:created xsi:type="dcterms:W3CDTF">2010-12-28T06:47:50Z</dcterms:created>
  <dcterms:modified xsi:type="dcterms:W3CDTF">2012-05-17T14:01:52Z</dcterms:modified>
</cp:coreProperties>
</file>